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6"/>
  </p:notesMasterIdLst>
  <p:sldIdLst>
    <p:sldId id="272" r:id="rId5"/>
    <p:sldId id="264" r:id="rId6"/>
    <p:sldId id="289" r:id="rId7"/>
    <p:sldId id="282" r:id="rId8"/>
    <p:sldId id="293" r:id="rId9"/>
    <p:sldId id="294" r:id="rId10"/>
    <p:sldId id="256" r:id="rId11"/>
    <p:sldId id="287" r:id="rId12"/>
    <p:sldId id="286" r:id="rId13"/>
    <p:sldId id="284" r:id="rId14"/>
    <p:sldId id="285" r:id="rId15"/>
    <p:sldId id="262" r:id="rId16"/>
    <p:sldId id="277" r:id="rId17"/>
    <p:sldId id="283" r:id="rId18"/>
    <p:sldId id="291" r:id="rId19"/>
    <p:sldId id="279" r:id="rId20"/>
    <p:sldId id="281" r:id="rId21"/>
    <p:sldId id="275" r:id="rId22"/>
    <p:sldId id="292" r:id="rId23"/>
    <p:sldId id="288" r:id="rId24"/>
    <p:sldId id="280" r:id="rId25"/>
  </p:sldIdLst>
  <p:sldSz cx="12192000" cy="6858000"/>
  <p:notesSz cx="9144000" cy="6858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2" y="2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5AAC2-210E-419C-A65B-D343157025FC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162C6B-A2A2-4C1C-83FF-3344B43AB05E}">
      <dgm:prSet/>
      <dgm:spPr/>
      <dgm:t>
        <a:bodyPr/>
        <a:lstStyle/>
        <a:p>
          <a:r>
            <a:rPr lang="en-US" dirty="0"/>
            <a:t>XGBoost</a:t>
          </a:r>
        </a:p>
      </dgm:t>
    </dgm:pt>
    <dgm:pt modelId="{9EDBF777-2FDC-4642-9751-E44AEBA15E7C}" type="parTrans" cxnId="{7AE68CFF-AF5B-48D4-A3FB-6A02AB598B42}">
      <dgm:prSet/>
      <dgm:spPr/>
      <dgm:t>
        <a:bodyPr/>
        <a:lstStyle/>
        <a:p>
          <a:endParaRPr lang="en-US"/>
        </a:p>
      </dgm:t>
    </dgm:pt>
    <dgm:pt modelId="{AD7C083F-F465-4F37-8E25-20EC00500172}" type="sibTrans" cxnId="{7AE68CFF-AF5B-48D4-A3FB-6A02AB598B42}">
      <dgm:prSet/>
      <dgm:spPr/>
      <dgm:t>
        <a:bodyPr/>
        <a:lstStyle/>
        <a:p>
          <a:endParaRPr lang="en-US"/>
        </a:p>
      </dgm:t>
    </dgm:pt>
    <dgm:pt modelId="{36D232D1-639B-4828-894F-42E027EA28C4}">
      <dgm:prSet/>
      <dgm:spPr/>
      <dgm:t>
        <a:bodyPr/>
        <a:lstStyle/>
        <a:p>
          <a:r>
            <a:rPr lang="en-US" dirty="0"/>
            <a:t>LightGBM</a:t>
          </a:r>
        </a:p>
      </dgm:t>
    </dgm:pt>
    <dgm:pt modelId="{9345A99D-8596-465B-83D4-093320ADF0D6}" type="parTrans" cxnId="{AA87DB96-84FF-497E-94CE-78A2100EEFFC}">
      <dgm:prSet/>
      <dgm:spPr/>
      <dgm:t>
        <a:bodyPr/>
        <a:lstStyle/>
        <a:p>
          <a:endParaRPr lang="en-US"/>
        </a:p>
      </dgm:t>
    </dgm:pt>
    <dgm:pt modelId="{E7942FF3-4542-4BE2-BA3A-07D2C694704C}" type="sibTrans" cxnId="{AA87DB96-84FF-497E-94CE-78A2100EEFFC}">
      <dgm:prSet/>
      <dgm:spPr/>
      <dgm:t>
        <a:bodyPr/>
        <a:lstStyle/>
        <a:p>
          <a:endParaRPr lang="en-US"/>
        </a:p>
      </dgm:t>
    </dgm:pt>
    <dgm:pt modelId="{44C2AC46-950C-4C1F-8D0A-9F698C6B7ED7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7AFC852F-F437-4B0F-BC5E-966BF43196E8}" type="parTrans" cxnId="{00985059-D771-44E6-B57F-D256868C5E00}">
      <dgm:prSet/>
      <dgm:spPr/>
      <dgm:t>
        <a:bodyPr/>
        <a:lstStyle/>
        <a:p>
          <a:endParaRPr lang="en-US"/>
        </a:p>
      </dgm:t>
    </dgm:pt>
    <dgm:pt modelId="{50D50F1C-81A6-4042-8BEA-FE02C5F1B11D}" type="sibTrans" cxnId="{00985059-D771-44E6-B57F-D256868C5E00}">
      <dgm:prSet/>
      <dgm:spPr/>
      <dgm:t>
        <a:bodyPr/>
        <a:lstStyle/>
        <a:p>
          <a:endParaRPr lang="en-US"/>
        </a:p>
      </dgm:t>
    </dgm:pt>
    <dgm:pt modelId="{557B37DF-CFDD-48EB-A280-C09D2AC786E7}">
      <dgm:prSet/>
      <dgm:spPr/>
      <dgm:t>
        <a:bodyPr/>
        <a:lstStyle/>
        <a:p>
          <a:r>
            <a:rPr lang="en-US" dirty="0"/>
            <a:t>SGD</a:t>
          </a:r>
        </a:p>
      </dgm:t>
    </dgm:pt>
    <dgm:pt modelId="{B4A30D3F-E8EE-46F4-B21D-B685F46EF654}" type="parTrans" cxnId="{48AEFAD6-09C2-4AA9-9182-4A86A006F738}">
      <dgm:prSet/>
      <dgm:spPr/>
      <dgm:t>
        <a:bodyPr/>
        <a:lstStyle/>
        <a:p>
          <a:endParaRPr lang="en-US"/>
        </a:p>
      </dgm:t>
    </dgm:pt>
    <dgm:pt modelId="{CADAC15E-B0FB-4D64-A64E-8838957570DF}" type="sibTrans" cxnId="{48AEFAD6-09C2-4AA9-9182-4A86A006F738}">
      <dgm:prSet/>
      <dgm:spPr/>
      <dgm:t>
        <a:bodyPr/>
        <a:lstStyle/>
        <a:p>
          <a:endParaRPr lang="en-US"/>
        </a:p>
      </dgm:t>
    </dgm:pt>
    <dgm:pt modelId="{033A966A-F88B-43D5-A3F1-6220E11600D2}" type="pres">
      <dgm:prSet presAssocID="{9015AAC2-210E-419C-A65B-D343157025FC}" presName="vert0" presStyleCnt="0">
        <dgm:presLayoutVars>
          <dgm:dir/>
          <dgm:animOne val="branch"/>
          <dgm:animLvl val="lvl"/>
        </dgm:presLayoutVars>
      </dgm:prSet>
      <dgm:spPr/>
    </dgm:pt>
    <dgm:pt modelId="{81A01F8E-FFB6-43DA-8A94-33307ED6CFFD}" type="pres">
      <dgm:prSet presAssocID="{12162C6B-A2A2-4C1C-83FF-3344B43AB05E}" presName="thickLine" presStyleLbl="alignNode1" presStyleIdx="0" presStyleCnt="4"/>
      <dgm:spPr/>
    </dgm:pt>
    <dgm:pt modelId="{202CD7C4-D365-4473-81E6-769197A87845}" type="pres">
      <dgm:prSet presAssocID="{12162C6B-A2A2-4C1C-83FF-3344B43AB05E}" presName="horz1" presStyleCnt="0"/>
      <dgm:spPr/>
    </dgm:pt>
    <dgm:pt modelId="{D7E473C2-CD26-42EB-AD69-E4F75770BBC6}" type="pres">
      <dgm:prSet presAssocID="{12162C6B-A2A2-4C1C-83FF-3344B43AB05E}" presName="tx1" presStyleLbl="revTx" presStyleIdx="0" presStyleCnt="4"/>
      <dgm:spPr/>
    </dgm:pt>
    <dgm:pt modelId="{2845E23A-C124-4BDF-8D45-B7AC94A58F38}" type="pres">
      <dgm:prSet presAssocID="{12162C6B-A2A2-4C1C-83FF-3344B43AB05E}" presName="vert1" presStyleCnt="0"/>
      <dgm:spPr/>
    </dgm:pt>
    <dgm:pt modelId="{C3DB0B26-A463-4A96-88DD-2BBCF010708B}" type="pres">
      <dgm:prSet presAssocID="{36D232D1-639B-4828-894F-42E027EA28C4}" presName="thickLine" presStyleLbl="alignNode1" presStyleIdx="1" presStyleCnt="4"/>
      <dgm:spPr/>
    </dgm:pt>
    <dgm:pt modelId="{0A076538-5CD4-4D70-9F13-BD6DBFEB61B6}" type="pres">
      <dgm:prSet presAssocID="{36D232D1-639B-4828-894F-42E027EA28C4}" presName="horz1" presStyleCnt="0"/>
      <dgm:spPr/>
    </dgm:pt>
    <dgm:pt modelId="{3531A0EE-733F-40F2-8D31-58059AF97E73}" type="pres">
      <dgm:prSet presAssocID="{36D232D1-639B-4828-894F-42E027EA28C4}" presName="tx1" presStyleLbl="revTx" presStyleIdx="1" presStyleCnt="4"/>
      <dgm:spPr/>
    </dgm:pt>
    <dgm:pt modelId="{2EC178CD-413F-4DDA-A1CB-AEBF36446304}" type="pres">
      <dgm:prSet presAssocID="{36D232D1-639B-4828-894F-42E027EA28C4}" presName="vert1" presStyleCnt="0"/>
      <dgm:spPr/>
    </dgm:pt>
    <dgm:pt modelId="{B231F003-9BD9-46DA-B4BF-F98EE56CF756}" type="pres">
      <dgm:prSet presAssocID="{44C2AC46-950C-4C1F-8D0A-9F698C6B7ED7}" presName="thickLine" presStyleLbl="alignNode1" presStyleIdx="2" presStyleCnt="4"/>
      <dgm:spPr/>
    </dgm:pt>
    <dgm:pt modelId="{BF2F94A5-DC67-4AB0-B953-25F390EE4190}" type="pres">
      <dgm:prSet presAssocID="{44C2AC46-950C-4C1F-8D0A-9F698C6B7ED7}" presName="horz1" presStyleCnt="0"/>
      <dgm:spPr/>
    </dgm:pt>
    <dgm:pt modelId="{7D423137-C1FC-48E1-959A-82F355DD0823}" type="pres">
      <dgm:prSet presAssocID="{44C2AC46-950C-4C1F-8D0A-9F698C6B7ED7}" presName="tx1" presStyleLbl="revTx" presStyleIdx="2" presStyleCnt="4"/>
      <dgm:spPr/>
    </dgm:pt>
    <dgm:pt modelId="{E07064F3-A716-47C5-BBB4-0773E680DBAF}" type="pres">
      <dgm:prSet presAssocID="{44C2AC46-950C-4C1F-8D0A-9F698C6B7ED7}" presName="vert1" presStyleCnt="0"/>
      <dgm:spPr/>
    </dgm:pt>
    <dgm:pt modelId="{A8887EE2-8D89-4718-8CA8-4379DB635CED}" type="pres">
      <dgm:prSet presAssocID="{557B37DF-CFDD-48EB-A280-C09D2AC786E7}" presName="thickLine" presStyleLbl="alignNode1" presStyleIdx="3" presStyleCnt="4"/>
      <dgm:spPr/>
    </dgm:pt>
    <dgm:pt modelId="{D89DD485-79CC-451C-A551-CF5DA95670A9}" type="pres">
      <dgm:prSet presAssocID="{557B37DF-CFDD-48EB-A280-C09D2AC786E7}" presName="horz1" presStyleCnt="0"/>
      <dgm:spPr/>
    </dgm:pt>
    <dgm:pt modelId="{5382C165-2AFD-4ED8-BB1C-49A1D449AE08}" type="pres">
      <dgm:prSet presAssocID="{557B37DF-CFDD-48EB-A280-C09D2AC786E7}" presName="tx1" presStyleLbl="revTx" presStyleIdx="3" presStyleCnt="4"/>
      <dgm:spPr/>
    </dgm:pt>
    <dgm:pt modelId="{B386DE52-3050-4D73-905D-0C5CB917BFD7}" type="pres">
      <dgm:prSet presAssocID="{557B37DF-CFDD-48EB-A280-C09D2AC786E7}" presName="vert1" presStyleCnt="0"/>
      <dgm:spPr/>
    </dgm:pt>
  </dgm:ptLst>
  <dgm:cxnLst>
    <dgm:cxn modelId="{13FBA94A-D8A7-4D59-802F-97DA435C14C9}" type="presOf" srcId="{36D232D1-639B-4828-894F-42E027EA28C4}" destId="{3531A0EE-733F-40F2-8D31-58059AF97E73}" srcOrd="0" destOrd="0" presId="urn:microsoft.com/office/officeart/2008/layout/LinedList"/>
    <dgm:cxn modelId="{B6D1D14C-E48E-4A72-857B-2494B42B2DAA}" type="presOf" srcId="{9015AAC2-210E-419C-A65B-D343157025FC}" destId="{033A966A-F88B-43D5-A3F1-6220E11600D2}" srcOrd="0" destOrd="0" presId="urn:microsoft.com/office/officeart/2008/layout/LinedList"/>
    <dgm:cxn modelId="{00985059-D771-44E6-B57F-D256868C5E00}" srcId="{9015AAC2-210E-419C-A65B-D343157025FC}" destId="{44C2AC46-950C-4C1F-8D0A-9F698C6B7ED7}" srcOrd="2" destOrd="0" parTransId="{7AFC852F-F437-4B0F-BC5E-966BF43196E8}" sibTransId="{50D50F1C-81A6-4042-8BEA-FE02C5F1B11D}"/>
    <dgm:cxn modelId="{AA87DB96-84FF-497E-94CE-78A2100EEFFC}" srcId="{9015AAC2-210E-419C-A65B-D343157025FC}" destId="{36D232D1-639B-4828-894F-42E027EA28C4}" srcOrd="1" destOrd="0" parTransId="{9345A99D-8596-465B-83D4-093320ADF0D6}" sibTransId="{E7942FF3-4542-4BE2-BA3A-07D2C694704C}"/>
    <dgm:cxn modelId="{3F44CD9D-5AD9-4A85-8294-B2B458F36B91}" type="presOf" srcId="{557B37DF-CFDD-48EB-A280-C09D2AC786E7}" destId="{5382C165-2AFD-4ED8-BB1C-49A1D449AE08}" srcOrd="0" destOrd="0" presId="urn:microsoft.com/office/officeart/2008/layout/LinedList"/>
    <dgm:cxn modelId="{7D014F9F-DAC0-434B-A327-05B94AF82DB7}" type="presOf" srcId="{44C2AC46-950C-4C1F-8D0A-9F698C6B7ED7}" destId="{7D423137-C1FC-48E1-959A-82F355DD0823}" srcOrd="0" destOrd="0" presId="urn:microsoft.com/office/officeart/2008/layout/LinedList"/>
    <dgm:cxn modelId="{34A757C7-FAA0-4757-B370-B2072759E6AC}" type="presOf" srcId="{12162C6B-A2A2-4C1C-83FF-3344B43AB05E}" destId="{D7E473C2-CD26-42EB-AD69-E4F75770BBC6}" srcOrd="0" destOrd="0" presId="urn:microsoft.com/office/officeart/2008/layout/LinedList"/>
    <dgm:cxn modelId="{48AEFAD6-09C2-4AA9-9182-4A86A006F738}" srcId="{9015AAC2-210E-419C-A65B-D343157025FC}" destId="{557B37DF-CFDD-48EB-A280-C09D2AC786E7}" srcOrd="3" destOrd="0" parTransId="{B4A30D3F-E8EE-46F4-B21D-B685F46EF654}" sibTransId="{CADAC15E-B0FB-4D64-A64E-8838957570DF}"/>
    <dgm:cxn modelId="{7AE68CFF-AF5B-48D4-A3FB-6A02AB598B42}" srcId="{9015AAC2-210E-419C-A65B-D343157025FC}" destId="{12162C6B-A2A2-4C1C-83FF-3344B43AB05E}" srcOrd="0" destOrd="0" parTransId="{9EDBF777-2FDC-4642-9751-E44AEBA15E7C}" sibTransId="{AD7C083F-F465-4F37-8E25-20EC00500172}"/>
    <dgm:cxn modelId="{0D410846-CFA4-4425-8991-25352C8DEA4C}" type="presParOf" srcId="{033A966A-F88B-43D5-A3F1-6220E11600D2}" destId="{81A01F8E-FFB6-43DA-8A94-33307ED6CFFD}" srcOrd="0" destOrd="0" presId="urn:microsoft.com/office/officeart/2008/layout/LinedList"/>
    <dgm:cxn modelId="{14D67458-FA3F-440E-B000-5677368BE224}" type="presParOf" srcId="{033A966A-F88B-43D5-A3F1-6220E11600D2}" destId="{202CD7C4-D365-4473-81E6-769197A87845}" srcOrd="1" destOrd="0" presId="urn:microsoft.com/office/officeart/2008/layout/LinedList"/>
    <dgm:cxn modelId="{72CC96B8-27C5-4C1B-B531-39DA8FE551A2}" type="presParOf" srcId="{202CD7C4-D365-4473-81E6-769197A87845}" destId="{D7E473C2-CD26-42EB-AD69-E4F75770BBC6}" srcOrd="0" destOrd="0" presId="urn:microsoft.com/office/officeart/2008/layout/LinedList"/>
    <dgm:cxn modelId="{54BC73A0-859D-4AE4-8AD1-0B3541D9C1BE}" type="presParOf" srcId="{202CD7C4-D365-4473-81E6-769197A87845}" destId="{2845E23A-C124-4BDF-8D45-B7AC94A58F38}" srcOrd="1" destOrd="0" presId="urn:microsoft.com/office/officeart/2008/layout/LinedList"/>
    <dgm:cxn modelId="{9DEE6122-709E-410A-B45F-F82C71D81979}" type="presParOf" srcId="{033A966A-F88B-43D5-A3F1-6220E11600D2}" destId="{C3DB0B26-A463-4A96-88DD-2BBCF010708B}" srcOrd="2" destOrd="0" presId="urn:microsoft.com/office/officeart/2008/layout/LinedList"/>
    <dgm:cxn modelId="{7612EF7F-1E6E-4012-A52C-A2C770B95826}" type="presParOf" srcId="{033A966A-F88B-43D5-A3F1-6220E11600D2}" destId="{0A076538-5CD4-4D70-9F13-BD6DBFEB61B6}" srcOrd="3" destOrd="0" presId="urn:microsoft.com/office/officeart/2008/layout/LinedList"/>
    <dgm:cxn modelId="{C97871B7-2735-4793-BA4C-0601E1D964E9}" type="presParOf" srcId="{0A076538-5CD4-4D70-9F13-BD6DBFEB61B6}" destId="{3531A0EE-733F-40F2-8D31-58059AF97E73}" srcOrd="0" destOrd="0" presId="urn:microsoft.com/office/officeart/2008/layout/LinedList"/>
    <dgm:cxn modelId="{D5C0762D-78A8-477C-8FCC-5A11D0AB8EEF}" type="presParOf" srcId="{0A076538-5CD4-4D70-9F13-BD6DBFEB61B6}" destId="{2EC178CD-413F-4DDA-A1CB-AEBF36446304}" srcOrd="1" destOrd="0" presId="urn:microsoft.com/office/officeart/2008/layout/LinedList"/>
    <dgm:cxn modelId="{3AC34058-B890-435B-9795-F9C510FE35F9}" type="presParOf" srcId="{033A966A-F88B-43D5-A3F1-6220E11600D2}" destId="{B231F003-9BD9-46DA-B4BF-F98EE56CF756}" srcOrd="4" destOrd="0" presId="urn:microsoft.com/office/officeart/2008/layout/LinedList"/>
    <dgm:cxn modelId="{3C237CC7-AE05-4F38-A511-3CB2503F8321}" type="presParOf" srcId="{033A966A-F88B-43D5-A3F1-6220E11600D2}" destId="{BF2F94A5-DC67-4AB0-B953-25F390EE4190}" srcOrd="5" destOrd="0" presId="urn:microsoft.com/office/officeart/2008/layout/LinedList"/>
    <dgm:cxn modelId="{A53109A4-17AC-43B5-BE7C-3A803826C8CD}" type="presParOf" srcId="{BF2F94A5-DC67-4AB0-B953-25F390EE4190}" destId="{7D423137-C1FC-48E1-959A-82F355DD0823}" srcOrd="0" destOrd="0" presId="urn:microsoft.com/office/officeart/2008/layout/LinedList"/>
    <dgm:cxn modelId="{E62F10AA-82DC-44EB-B50C-1B2BAAB13A66}" type="presParOf" srcId="{BF2F94A5-DC67-4AB0-B953-25F390EE4190}" destId="{E07064F3-A716-47C5-BBB4-0773E680DBAF}" srcOrd="1" destOrd="0" presId="urn:microsoft.com/office/officeart/2008/layout/LinedList"/>
    <dgm:cxn modelId="{CF9FB07A-7B9C-4716-888F-FCAAA9D71D1A}" type="presParOf" srcId="{033A966A-F88B-43D5-A3F1-6220E11600D2}" destId="{A8887EE2-8D89-4718-8CA8-4379DB635CED}" srcOrd="6" destOrd="0" presId="urn:microsoft.com/office/officeart/2008/layout/LinedList"/>
    <dgm:cxn modelId="{50872F03-C4D5-4A02-B0A0-9811246D9CF4}" type="presParOf" srcId="{033A966A-F88B-43D5-A3F1-6220E11600D2}" destId="{D89DD485-79CC-451C-A551-CF5DA95670A9}" srcOrd="7" destOrd="0" presId="urn:microsoft.com/office/officeart/2008/layout/LinedList"/>
    <dgm:cxn modelId="{90DC3B7D-8406-4B82-984F-59F4061A4373}" type="presParOf" srcId="{D89DD485-79CC-451C-A551-CF5DA95670A9}" destId="{5382C165-2AFD-4ED8-BB1C-49A1D449AE08}" srcOrd="0" destOrd="0" presId="urn:microsoft.com/office/officeart/2008/layout/LinedList"/>
    <dgm:cxn modelId="{46FCD253-399D-48F6-B97C-54F55B504276}" type="presParOf" srcId="{D89DD485-79CC-451C-A551-CF5DA95670A9}" destId="{B386DE52-3050-4D73-905D-0C5CB917BF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15AAC2-210E-419C-A65B-D343157025FC}" type="doc">
      <dgm:prSet loTypeId="urn:microsoft.com/office/officeart/2005/8/layout/defaul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162C6B-A2A2-4C1C-83FF-3344B43AB05E}">
      <dgm:prSet/>
      <dgm:spPr/>
      <dgm:t>
        <a:bodyPr/>
        <a:lstStyle/>
        <a:p>
          <a:r>
            <a:rPr lang="en-US" dirty="0"/>
            <a:t>XGBoost</a:t>
          </a:r>
        </a:p>
      </dgm:t>
    </dgm:pt>
    <dgm:pt modelId="{9EDBF777-2FDC-4642-9751-E44AEBA15E7C}" type="parTrans" cxnId="{7AE68CFF-AF5B-48D4-A3FB-6A02AB598B42}">
      <dgm:prSet/>
      <dgm:spPr/>
      <dgm:t>
        <a:bodyPr/>
        <a:lstStyle/>
        <a:p>
          <a:endParaRPr lang="en-US"/>
        </a:p>
      </dgm:t>
    </dgm:pt>
    <dgm:pt modelId="{AD7C083F-F465-4F37-8E25-20EC00500172}" type="sibTrans" cxnId="{7AE68CFF-AF5B-48D4-A3FB-6A02AB598B42}">
      <dgm:prSet/>
      <dgm:spPr/>
      <dgm:t>
        <a:bodyPr/>
        <a:lstStyle/>
        <a:p>
          <a:endParaRPr lang="en-US"/>
        </a:p>
      </dgm:t>
    </dgm:pt>
    <dgm:pt modelId="{36D232D1-639B-4828-894F-42E027EA28C4}">
      <dgm:prSet/>
      <dgm:spPr/>
      <dgm:t>
        <a:bodyPr/>
        <a:lstStyle/>
        <a:p>
          <a:r>
            <a:rPr lang="en-US" dirty="0"/>
            <a:t>LightGBM</a:t>
          </a:r>
        </a:p>
      </dgm:t>
    </dgm:pt>
    <dgm:pt modelId="{9345A99D-8596-465B-83D4-093320ADF0D6}" type="parTrans" cxnId="{AA87DB96-84FF-497E-94CE-78A2100EEFFC}">
      <dgm:prSet/>
      <dgm:spPr/>
      <dgm:t>
        <a:bodyPr/>
        <a:lstStyle/>
        <a:p>
          <a:endParaRPr lang="en-US"/>
        </a:p>
      </dgm:t>
    </dgm:pt>
    <dgm:pt modelId="{E7942FF3-4542-4BE2-BA3A-07D2C694704C}" type="sibTrans" cxnId="{AA87DB96-84FF-497E-94CE-78A2100EEFFC}">
      <dgm:prSet/>
      <dgm:spPr/>
      <dgm:t>
        <a:bodyPr/>
        <a:lstStyle/>
        <a:p>
          <a:endParaRPr lang="en-US"/>
        </a:p>
      </dgm:t>
    </dgm:pt>
    <dgm:pt modelId="{30A218AA-30C6-4A43-AC82-457250D37533}">
      <dgm:prSet/>
      <dgm:spPr/>
      <dgm:t>
        <a:bodyPr/>
        <a:lstStyle/>
        <a:p>
          <a:r>
            <a:rPr lang="en-US" dirty="0"/>
            <a:t>LSTM</a:t>
          </a:r>
        </a:p>
      </dgm:t>
    </dgm:pt>
    <dgm:pt modelId="{2C8EDECE-0DAA-4534-B164-A0FC63467EF9}" type="parTrans" cxnId="{6A8DE001-F36A-45DA-9C9F-345E1E4F6CC1}">
      <dgm:prSet/>
      <dgm:spPr/>
      <dgm:t>
        <a:bodyPr/>
        <a:lstStyle/>
        <a:p>
          <a:endParaRPr lang="en-US"/>
        </a:p>
      </dgm:t>
    </dgm:pt>
    <dgm:pt modelId="{C5727F8D-6A22-4BEA-8CFB-831A49A02656}" type="sibTrans" cxnId="{6A8DE001-F36A-45DA-9C9F-345E1E4F6CC1}">
      <dgm:prSet/>
      <dgm:spPr/>
      <dgm:t>
        <a:bodyPr/>
        <a:lstStyle/>
        <a:p>
          <a:endParaRPr lang="en-US"/>
        </a:p>
      </dgm:t>
    </dgm:pt>
    <dgm:pt modelId="{01ED5E06-6ED6-4B18-9BC2-90A42E2598A7}">
      <dgm:prSet/>
      <dgm:spPr/>
      <dgm:t>
        <a:bodyPr/>
        <a:lstStyle/>
        <a:p>
          <a:r>
            <a:rPr lang="en-US" dirty="0"/>
            <a:t>GRU</a:t>
          </a:r>
        </a:p>
      </dgm:t>
    </dgm:pt>
    <dgm:pt modelId="{34DB28A7-038F-4A43-9795-2F0B99F80F6A}" type="parTrans" cxnId="{B1122411-1AE5-4467-8A6C-97CBA5743078}">
      <dgm:prSet/>
      <dgm:spPr/>
      <dgm:t>
        <a:bodyPr/>
        <a:lstStyle/>
        <a:p>
          <a:endParaRPr lang="en-IL"/>
        </a:p>
      </dgm:t>
    </dgm:pt>
    <dgm:pt modelId="{A372B304-178D-4766-8B28-FF2FB699C37D}" type="sibTrans" cxnId="{B1122411-1AE5-4467-8A6C-97CBA5743078}">
      <dgm:prSet/>
      <dgm:spPr/>
      <dgm:t>
        <a:bodyPr/>
        <a:lstStyle/>
        <a:p>
          <a:endParaRPr lang="en-IL"/>
        </a:p>
      </dgm:t>
    </dgm:pt>
    <dgm:pt modelId="{DEA63C5A-6D07-477C-8499-FA4703AF0F6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FD13CC8F-6DC9-4CA0-9E0D-E25A57F8CE4E}" type="parTrans" cxnId="{4C22898B-78B6-4F16-B776-DFE79A51F5AF}">
      <dgm:prSet/>
      <dgm:spPr/>
      <dgm:t>
        <a:bodyPr/>
        <a:lstStyle/>
        <a:p>
          <a:endParaRPr lang="en-IL"/>
        </a:p>
      </dgm:t>
    </dgm:pt>
    <dgm:pt modelId="{4E585175-FD11-4C9C-9A32-A42AE63E160C}" type="sibTrans" cxnId="{4C22898B-78B6-4F16-B776-DFE79A51F5AF}">
      <dgm:prSet/>
      <dgm:spPr/>
      <dgm:t>
        <a:bodyPr/>
        <a:lstStyle/>
        <a:p>
          <a:endParaRPr lang="en-IL"/>
        </a:p>
      </dgm:t>
    </dgm:pt>
    <dgm:pt modelId="{59E3BF44-08D9-44D7-9304-620052F73D15}" type="pres">
      <dgm:prSet presAssocID="{9015AAC2-210E-419C-A65B-D343157025FC}" presName="diagram" presStyleCnt="0">
        <dgm:presLayoutVars>
          <dgm:dir/>
          <dgm:resizeHandles val="exact"/>
        </dgm:presLayoutVars>
      </dgm:prSet>
      <dgm:spPr/>
    </dgm:pt>
    <dgm:pt modelId="{D480FF4C-65D2-43A7-9682-D5D0124566C3}" type="pres">
      <dgm:prSet presAssocID="{12162C6B-A2A2-4C1C-83FF-3344B43AB05E}" presName="node" presStyleLbl="node1" presStyleIdx="0" presStyleCnt="5">
        <dgm:presLayoutVars>
          <dgm:bulletEnabled val="1"/>
        </dgm:presLayoutVars>
      </dgm:prSet>
      <dgm:spPr/>
    </dgm:pt>
    <dgm:pt modelId="{96DF0C87-5A1C-424A-8FF7-8AAAB1F5C012}" type="pres">
      <dgm:prSet presAssocID="{AD7C083F-F465-4F37-8E25-20EC00500172}" presName="sibTrans" presStyleCnt="0"/>
      <dgm:spPr/>
    </dgm:pt>
    <dgm:pt modelId="{90B97800-174C-43EE-B9E3-0331FB364535}" type="pres">
      <dgm:prSet presAssocID="{36D232D1-639B-4828-894F-42E027EA28C4}" presName="node" presStyleLbl="node1" presStyleIdx="1" presStyleCnt="5">
        <dgm:presLayoutVars>
          <dgm:bulletEnabled val="1"/>
        </dgm:presLayoutVars>
      </dgm:prSet>
      <dgm:spPr/>
    </dgm:pt>
    <dgm:pt modelId="{69672390-5A9C-4361-B684-96C3825D73E0}" type="pres">
      <dgm:prSet presAssocID="{E7942FF3-4542-4BE2-BA3A-07D2C694704C}" presName="sibTrans" presStyleCnt="0"/>
      <dgm:spPr/>
    </dgm:pt>
    <dgm:pt modelId="{C98A5FF1-3E30-4911-B758-717E3C7989EA}" type="pres">
      <dgm:prSet presAssocID="{30A218AA-30C6-4A43-AC82-457250D37533}" presName="node" presStyleLbl="node1" presStyleIdx="2" presStyleCnt="5">
        <dgm:presLayoutVars>
          <dgm:bulletEnabled val="1"/>
        </dgm:presLayoutVars>
      </dgm:prSet>
      <dgm:spPr/>
    </dgm:pt>
    <dgm:pt modelId="{763CACAB-720B-414C-AF40-25521940448E}" type="pres">
      <dgm:prSet presAssocID="{C5727F8D-6A22-4BEA-8CFB-831A49A02656}" presName="sibTrans" presStyleCnt="0"/>
      <dgm:spPr/>
    </dgm:pt>
    <dgm:pt modelId="{9B8F83BA-772B-430F-8E96-DB99AB370650}" type="pres">
      <dgm:prSet presAssocID="{01ED5E06-6ED6-4B18-9BC2-90A42E2598A7}" presName="node" presStyleLbl="node1" presStyleIdx="3" presStyleCnt="5">
        <dgm:presLayoutVars>
          <dgm:bulletEnabled val="1"/>
        </dgm:presLayoutVars>
      </dgm:prSet>
      <dgm:spPr/>
    </dgm:pt>
    <dgm:pt modelId="{47841CD3-9D44-4C06-A589-D3FAF0BFA14C}" type="pres">
      <dgm:prSet presAssocID="{A372B304-178D-4766-8B28-FF2FB699C37D}" presName="sibTrans" presStyleCnt="0"/>
      <dgm:spPr/>
    </dgm:pt>
    <dgm:pt modelId="{D5AECB97-00D1-49E9-8D3C-28E78E494DC2}" type="pres">
      <dgm:prSet presAssocID="{DEA63C5A-6D07-477C-8499-FA4703AF0F6F}" presName="node" presStyleLbl="node1" presStyleIdx="4" presStyleCnt="5">
        <dgm:presLayoutVars>
          <dgm:bulletEnabled val="1"/>
        </dgm:presLayoutVars>
      </dgm:prSet>
      <dgm:spPr/>
    </dgm:pt>
  </dgm:ptLst>
  <dgm:cxnLst>
    <dgm:cxn modelId="{6A8DE001-F36A-45DA-9C9F-345E1E4F6CC1}" srcId="{9015AAC2-210E-419C-A65B-D343157025FC}" destId="{30A218AA-30C6-4A43-AC82-457250D37533}" srcOrd="2" destOrd="0" parTransId="{2C8EDECE-0DAA-4534-B164-A0FC63467EF9}" sibTransId="{C5727F8D-6A22-4BEA-8CFB-831A49A02656}"/>
    <dgm:cxn modelId="{B1122411-1AE5-4467-8A6C-97CBA5743078}" srcId="{9015AAC2-210E-419C-A65B-D343157025FC}" destId="{01ED5E06-6ED6-4B18-9BC2-90A42E2598A7}" srcOrd="3" destOrd="0" parTransId="{34DB28A7-038F-4A43-9795-2F0B99F80F6A}" sibTransId="{A372B304-178D-4766-8B28-FF2FB699C37D}"/>
    <dgm:cxn modelId="{46CBEA1A-D021-4E12-B3E8-2B8038A06400}" type="presOf" srcId="{DEA63C5A-6D07-477C-8499-FA4703AF0F6F}" destId="{D5AECB97-00D1-49E9-8D3C-28E78E494DC2}" srcOrd="0" destOrd="0" presId="urn:microsoft.com/office/officeart/2005/8/layout/default"/>
    <dgm:cxn modelId="{1C8CBB3B-1EEC-4A69-8AFA-596A09E8150B}" type="presOf" srcId="{36D232D1-639B-4828-894F-42E027EA28C4}" destId="{90B97800-174C-43EE-B9E3-0331FB364535}" srcOrd="0" destOrd="0" presId="urn:microsoft.com/office/officeart/2005/8/layout/default"/>
    <dgm:cxn modelId="{F071D157-551D-465E-9E5E-AFC92CD5BAAB}" type="presOf" srcId="{9015AAC2-210E-419C-A65B-D343157025FC}" destId="{59E3BF44-08D9-44D7-9304-620052F73D15}" srcOrd="0" destOrd="0" presId="urn:microsoft.com/office/officeart/2005/8/layout/default"/>
    <dgm:cxn modelId="{B6669987-9399-44F0-B9FB-ED76A3DD558B}" type="presOf" srcId="{12162C6B-A2A2-4C1C-83FF-3344B43AB05E}" destId="{D480FF4C-65D2-43A7-9682-D5D0124566C3}" srcOrd="0" destOrd="0" presId="urn:microsoft.com/office/officeart/2005/8/layout/default"/>
    <dgm:cxn modelId="{4C22898B-78B6-4F16-B776-DFE79A51F5AF}" srcId="{9015AAC2-210E-419C-A65B-D343157025FC}" destId="{DEA63C5A-6D07-477C-8499-FA4703AF0F6F}" srcOrd="4" destOrd="0" parTransId="{FD13CC8F-6DC9-4CA0-9E0D-E25A57F8CE4E}" sibTransId="{4E585175-FD11-4C9C-9A32-A42AE63E160C}"/>
    <dgm:cxn modelId="{AA87DB96-84FF-497E-94CE-78A2100EEFFC}" srcId="{9015AAC2-210E-419C-A65B-D343157025FC}" destId="{36D232D1-639B-4828-894F-42E027EA28C4}" srcOrd="1" destOrd="0" parTransId="{9345A99D-8596-465B-83D4-093320ADF0D6}" sibTransId="{E7942FF3-4542-4BE2-BA3A-07D2C694704C}"/>
    <dgm:cxn modelId="{6D45CEEC-C641-45D3-B570-83F76E3747A6}" type="presOf" srcId="{30A218AA-30C6-4A43-AC82-457250D37533}" destId="{C98A5FF1-3E30-4911-B758-717E3C7989EA}" srcOrd="0" destOrd="0" presId="urn:microsoft.com/office/officeart/2005/8/layout/default"/>
    <dgm:cxn modelId="{27CD76F8-3DFC-4624-997B-80945B3BFE22}" type="presOf" srcId="{01ED5E06-6ED6-4B18-9BC2-90A42E2598A7}" destId="{9B8F83BA-772B-430F-8E96-DB99AB370650}" srcOrd="0" destOrd="0" presId="urn:microsoft.com/office/officeart/2005/8/layout/default"/>
    <dgm:cxn modelId="{7AE68CFF-AF5B-48D4-A3FB-6A02AB598B42}" srcId="{9015AAC2-210E-419C-A65B-D343157025FC}" destId="{12162C6B-A2A2-4C1C-83FF-3344B43AB05E}" srcOrd="0" destOrd="0" parTransId="{9EDBF777-2FDC-4642-9751-E44AEBA15E7C}" sibTransId="{AD7C083F-F465-4F37-8E25-20EC00500172}"/>
    <dgm:cxn modelId="{28FF6309-B9BA-40B6-AD6A-0D0C98892449}" type="presParOf" srcId="{59E3BF44-08D9-44D7-9304-620052F73D15}" destId="{D480FF4C-65D2-43A7-9682-D5D0124566C3}" srcOrd="0" destOrd="0" presId="urn:microsoft.com/office/officeart/2005/8/layout/default"/>
    <dgm:cxn modelId="{63E9593E-868A-481F-8E44-5B4691DF6E23}" type="presParOf" srcId="{59E3BF44-08D9-44D7-9304-620052F73D15}" destId="{96DF0C87-5A1C-424A-8FF7-8AAAB1F5C012}" srcOrd="1" destOrd="0" presId="urn:microsoft.com/office/officeart/2005/8/layout/default"/>
    <dgm:cxn modelId="{E7D7B282-1139-4BA1-A5A7-254174050A26}" type="presParOf" srcId="{59E3BF44-08D9-44D7-9304-620052F73D15}" destId="{90B97800-174C-43EE-B9E3-0331FB364535}" srcOrd="2" destOrd="0" presId="urn:microsoft.com/office/officeart/2005/8/layout/default"/>
    <dgm:cxn modelId="{7F4B4931-D743-453B-868D-CA334B6C8A07}" type="presParOf" srcId="{59E3BF44-08D9-44D7-9304-620052F73D15}" destId="{69672390-5A9C-4361-B684-96C3825D73E0}" srcOrd="3" destOrd="0" presId="urn:microsoft.com/office/officeart/2005/8/layout/default"/>
    <dgm:cxn modelId="{9207D127-10CD-4CAC-988C-E2DB03306E0F}" type="presParOf" srcId="{59E3BF44-08D9-44D7-9304-620052F73D15}" destId="{C98A5FF1-3E30-4911-B758-717E3C7989EA}" srcOrd="4" destOrd="0" presId="urn:microsoft.com/office/officeart/2005/8/layout/default"/>
    <dgm:cxn modelId="{50CD107C-CA1C-4BC7-906D-E42B45AC1ED0}" type="presParOf" srcId="{59E3BF44-08D9-44D7-9304-620052F73D15}" destId="{763CACAB-720B-414C-AF40-25521940448E}" srcOrd="5" destOrd="0" presId="urn:microsoft.com/office/officeart/2005/8/layout/default"/>
    <dgm:cxn modelId="{68025C9F-A8B2-411C-8634-4C1D29968768}" type="presParOf" srcId="{59E3BF44-08D9-44D7-9304-620052F73D15}" destId="{9B8F83BA-772B-430F-8E96-DB99AB370650}" srcOrd="6" destOrd="0" presId="urn:microsoft.com/office/officeart/2005/8/layout/default"/>
    <dgm:cxn modelId="{60CEFCB5-0D1C-46B9-9E38-8DCF402DB273}" type="presParOf" srcId="{59E3BF44-08D9-44D7-9304-620052F73D15}" destId="{47841CD3-9D44-4C06-A589-D3FAF0BFA14C}" srcOrd="7" destOrd="0" presId="urn:microsoft.com/office/officeart/2005/8/layout/default"/>
    <dgm:cxn modelId="{6B5E0139-7431-4CEF-A776-F95427D205C9}" type="presParOf" srcId="{59E3BF44-08D9-44D7-9304-620052F73D15}" destId="{D5AECB97-00D1-49E9-8D3C-28E78E494DC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01F8E-FFB6-43DA-8A94-33307ED6CFF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E473C2-CD26-42EB-AD69-E4F75770BBC6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XGBoost</a:t>
          </a:r>
        </a:p>
      </dsp:txBody>
      <dsp:txXfrm>
        <a:off x="0" y="0"/>
        <a:ext cx="10515600" cy="1087834"/>
      </dsp:txXfrm>
    </dsp:sp>
    <dsp:sp modelId="{C3DB0B26-A463-4A96-88DD-2BBCF010708B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31A0EE-733F-40F2-8D31-58059AF97E73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LightGBM</a:t>
          </a:r>
        </a:p>
      </dsp:txBody>
      <dsp:txXfrm>
        <a:off x="0" y="1087834"/>
        <a:ext cx="10515600" cy="1087834"/>
      </dsp:txXfrm>
    </dsp:sp>
    <dsp:sp modelId="{B231F003-9BD9-46DA-B4BF-F98EE56CF756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423137-C1FC-48E1-959A-82F355DD0823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Linear Regression</a:t>
          </a:r>
        </a:p>
      </dsp:txBody>
      <dsp:txXfrm>
        <a:off x="0" y="2175669"/>
        <a:ext cx="10515600" cy="1087834"/>
      </dsp:txXfrm>
    </dsp:sp>
    <dsp:sp modelId="{A8887EE2-8D89-4718-8CA8-4379DB635CED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382C165-2AFD-4ED8-BB1C-49A1D449AE08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SGD</a:t>
          </a:r>
        </a:p>
      </dsp:txBody>
      <dsp:txXfrm>
        <a:off x="0" y="3263503"/>
        <a:ext cx="1051560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0FF4C-65D2-43A7-9682-D5D0124566C3}">
      <dsp:nvSpPr>
        <dsp:cNvPr id="0" name=""/>
        <dsp:cNvSpPr/>
      </dsp:nvSpPr>
      <dsp:spPr>
        <a:xfrm>
          <a:off x="803340" y="496"/>
          <a:ext cx="1990357" cy="11942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XGBoost</a:t>
          </a:r>
        </a:p>
      </dsp:txBody>
      <dsp:txXfrm>
        <a:off x="803340" y="496"/>
        <a:ext cx="1990357" cy="1194214"/>
      </dsp:txXfrm>
    </dsp:sp>
    <dsp:sp modelId="{90B97800-174C-43EE-B9E3-0331FB364535}">
      <dsp:nvSpPr>
        <dsp:cNvPr id="0" name=""/>
        <dsp:cNvSpPr/>
      </dsp:nvSpPr>
      <dsp:spPr>
        <a:xfrm>
          <a:off x="2992733" y="496"/>
          <a:ext cx="1990357" cy="11942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LightGBM</a:t>
          </a:r>
        </a:p>
      </dsp:txBody>
      <dsp:txXfrm>
        <a:off x="2992733" y="496"/>
        <a:ext cx="1990357" cy="1194214"/>
      </dsp:txXfrm>
    </dsp:sp>
    <dsp:sp modelId="{C98A5FF1-3E30-4911-B758-717E3C7989EA}">
      <dsp:nvSpPr>
        <dsp:cNvPr id="0" name=""/>
        <dsp:cNvSpPr/>
      </dsp:nvSpPr>
      <dsp:spPr>
        <a:xfrm>
          <a:off x="5182126" y="496"/>
          <a:ext cx="1990357" cy="11942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LSTM</a:t>
          </a:r>
        </a:p>
      </dsp:txBody>
      <dsp:txXfrm>
        <a:off x="5182126" y="496"/>
        <a:ext cx="1990357" cy="1194214"/>
      </dsp:txXfrm>
    </dsp:sp>
    <dsp:sp modelId="{9B8F83BA-772B-430F-8E96-DB99AB370650}">
      <dsp:nvSpPr>
        <dsp:cNvPr id="0" name=""/>
        <dsp:cNvSpPr/>
      </dsp:nvSpPr>
      <dsp:spPr>
        <a:xfrm>
          <a:off x="7371520" y="496"/>
          <a:ext cx="1990357" cy="11942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GRU</a:t>
          </a:r>
        </a:p>
      </dsp:txBody>
      <dsp:txXfrm>
        <a:off x="7371520" y="496"/>
        <a:ext cx="1990357" cy="1194214"/>
      </dsp:txXfrm>
    </dsp:sp>
    <dsp:sp modelId="{D5AECB97-00D1-49E9-8D3C-28E78E494DC2}">
      <dsp:nvSpPr>
        <dsp:cNvPr id="0" name=""/>
        <dsp:cNvSpPr/>
      </dsp:nvSpPr>
      <dsp:spPr>
        <a:xfrm>
          <a:off x="4087430" y="1393746"/>
          <a:ext cx="1990357" cy="11942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Linear Regression</a:t>
          </a:r>
        </a:p>
      </dsp:txBody>
      <dsp:txXfrm>
        <a:off x="4087430" y="1393746"/>
        <a:ext cx="1990357" cy="1194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561CD-1C63-4023-9F6F-01E79360BC8E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0C4B6-643C-4840-9AD9-2036F5DFF9C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015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0C4B6-643C-4840-9AD9-2036F5DFF9C9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2801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9BF5C-390F-E82C-A4B2-C581DF379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0A744-C27A-8C0B-5131-104A28876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80518-A619-101C-23E6-67432D458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0DCCE-F6FA-BC13-9A6A-BA511D62B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0C4B6-643C-4840-9AD9-2036F5DFF9C9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374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0C4B6-643C-4840-9AD9-2036F5DFF9C9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65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97881-A4B7-A476-5873-581450514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60D67-D0E0-D571-64D7-3F1C5DF25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2E4FA-1BE4-D784-A667-B821A9739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4BFA-A65B-84DD-71D9-E35414AB2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0C4B6-643C-4840-9AD9-2036F5DFF9C9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079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CFB8-E90A-DA0E-2230-E8CF6E99B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CB3F9-B9EE-2A12-A2D6-2DC6E9A98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77FBE-8E74-F285-7FDC-A4C128D2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E7B97-C096-A41C-6509-FD0769D8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3845B-9979-F336-EDDF-D5020C96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709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BA1-A9AE-4F4B-A62B-F2E84668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F147A-E7C6-C0A6-2976-71A03BE8E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5E52-38C9-AE26-71B5-83B71546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D7143-0388-F7A3-4C00-8A22F288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8BA8E-AC48-1F11-E8A4-F91F04EA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574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47D5A-F6D1-1577-55EC-F77BBC2F3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A557A-76EC-F451-A538-EEF9C7B93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2DE02-3E03-BACC-A2DC-1166C88E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AD436-EE27-1FB3-F458-8D4B1EEA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97936-A718-E5A1-58D1-6567250C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4687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848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5045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3845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2334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1460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1209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5371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4752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6911-B898-7BF0-75B9-72C6C14A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0097A-DEE2-C2E6-DC40-09989123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637E6-149B-2EE1-36FA-CD1CFFF9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D575E-1137-1670-9E99-CA5166A3E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D017D-2B0D-4FE3-EDC1-D95A55C0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6391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7651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5687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0169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5619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5766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2955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7662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0951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7238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946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3252-D855-304A-B84A-0FABF8B4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AA9CA-DB53-E9B2-C55F-0BD47FDBD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86105-A398-7E51-395E-A634052D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D602C-E1C2-520E-B4D1-68E9BF6D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44576-B87F-7F66-86A5-5949A118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33970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1676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3781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17189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684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8130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49644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37923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77223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87701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718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DAA3-C253-5B68-7562-990147A9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01EB-9C41-B715-A2B7-951CE6CC4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DF82B-05A6-29B4-1793-818741F2D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FF5FF-6856-6714-9FDC-1465E6DC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208A2-46BB-C4CC-A402-48F390F4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89EAC-F6EA-BEBC-82E7-036E6077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66077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022522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15741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75318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059125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856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5690-FB46-4F3A-FBCC-4E2B50AD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B96CC-EC9D-9547-9EC5-41E616F22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2099C-7347-2ED4-8C4B-D7C1DFE73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911DF-BFF7-E9D8-54BB-C5EE025B0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11857-4ABE-740A-C2A6-6760A365D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966E9-8818-E295-67BB-DC636162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8BBA7-06A9-F7DF-9419-5C2CFF0E2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84A9A-BCFA-BF24-AB77-B18BBFF4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545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9A49-968C-27E6-4AA9-7AB006D5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B116D-8777-D94F-23DF-3CDC269C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937E1-CC17-2017-6F1D-0E2F7F43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3F5A3-BF13-2B1E-D23C-ADF05715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28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C1697-2380-2668-A1A8-442F2B817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D4808-5384-18AA-FF7B-0F37089B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B642-68F9-AB35-1C36-05F61B73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769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FA15-EE08-4D38-3132-B07F0537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34547-BA4F-B56B-6ACB-F92B174E2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014B9-F642-4C91-1C28-FD8FBB6D8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9D90F-6B16-2AEF-C6CF-79297EA3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1187C-EA1E-BC52-11F7-C7D0A9C4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ABE45-449C-912B-538D-E320D50B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721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FB37-9419-E8A1-3432-9A8038F9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6B717-A4A0-E810-7C4E-5845BB308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4A582-DA18-DAE4-2C94-28CBA6452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841BE-F91F-6605-5A47-31C8FDAA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AC681-8F32-194A-6CD0-45C4590C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025AE-77B6-0E47-A86A-69621E3F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839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FD8E4-CFFB-5D34-9667-E1A06EEB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2CE4F-CF22-4092-D13E-3D6BE5F1F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3BFB2-7BB5-8A5F-AE72-C4562A2CD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C57F1-546F-025D-30A2-803CE5121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DE494-4B3E-301A-0D09-613D10A5D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8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81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8414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7C5D2C0-1F09-49D3-9AA0-366C07459DFB}" type="datetimeFigureOut">
              <a:rPr lang="en-IL" smtClean="0"/>
              <a:t>06/25/2025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0E2BFD8-CAAE-43E8-A6A7-2F90C18520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1929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4AF574-577C-4BB6-8AD8-E6B770512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Liquidity Project</a:t>
            </a:r>
            <a:endParaRPr lang="en-IL" dirty="0">
              <a:solidFill>
                <a:schemeClr val="tx2"/>
              </a:solidFill>
            </a:endParaRPr>
          </a:p>
        </p:txBody>
      </p:sp>
      <p:pic>
        <p:nvPicPr>
          <p:cNvPr id="1028" name="Picture 4" descr="TASE Announces the Launch of the TA-NewTop30 Index">
            <a:extLst>
              <a:ext uri="{FF2B5EF4-FFF2-40B4-BE49-F238E27FC236}">
                <a16:creationId xmlns:a16="http://schemas.microsoft.com/office/drawing/2014/main" id="{33A09E83-9991-6A86-49AD-1D75D51D2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t="30891" r="19717" b="22327"/>
          <a:stretch/>
        </p:blipFill>
        <p:spPr bwMode="auto">
          <a:xfrm>
            <a:off x="6198853" y="556567"/>
            <a:ext cx="2629372" cy="114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7E5E7-09BF-503B-86A9-A9B4D1B5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69" y="3041705"/>
            <a:ext cx="4553909" cy="363928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Victor Pyanykh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Shalev Levi Sagzan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Project Advisor: Mr. Ofer Zevin</a:t>
            </a:r>
          </a:p>
        </p:txBody>
      </p:sp>
      <p:pic>
        <p:nvPicPr>
          <p:cNvPr id="1026" name="Picture 2" descr="בית הספר לחינוך, אוניברסיטת בן גוריון בנגב">
            <a:extLst>
              <a:ext uri="{FF2B5EF4-FFF2-40B4-BE49-F238E27FC236}">
                <a16:creationId xmlns:a16="http://schemas.microsoft.com/office/drawing/2014/main" id="{E5FD7366-99D1-4218-1F7A-5813941A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33727" y="3863170"/>
            <a:ext cx="1996361" cy="199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2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1735D-EA7C-14AF-1C4D-F929D54E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BAE2AB-1A16-0E68-D71C-05E44F009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339"/>
            <a:ext cx="12192000" cy="39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0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CF1AD9-6DEC-4AD6-053D-0BFDD09D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03" y="0"/>
            <a:ext cx="9768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75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tock market graph on display">
            <a:extLst>
              <a:ext uri="{FF2B5EF4-FFF2-40B4-BE49-F238E27FC236}">
                <a16:creationId xmlns:a16="http://schemas.microsoft.com/office/drawing/2014/main" id="{7DD9AF6B-4AD8-C5B4-884C-42B70907D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301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1BDCD-7DC4-49B5-881E-566B807A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Classification</a:t>
            </a:r>
            <a:endParaRPr lang="LID4096" sz="5400" b="1" dirty="0"/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28274252-6519-899D-B957-FF65814F3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6531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6783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F1E63E-B19F-7EE1-F7F8-6B1F0F22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011" y="0"/>
            <a:ext cx="3077029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9AB9DB-D5AD-1592-9BFC-EC204717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40" y="0"/>
            <a:ext cx="298396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C1DA74-614B-791A-13BB-C14B1D266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228" y="115375"/>
            <a:ext cx="2010056" cy="2381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40D50C-4CDA-0DAB-5348-E13A4ED81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50" y="129664"/>
            <a:ext cx="2981741" cy="209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B7A450-0DD2-1BB0-FE8C-3963C5FC02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3839"/>
          <a:stretch/>
        </p:blipFill>
        <p:spPr>
          <a:xfrm>
            <a:off x="-70927" y="0"/>
            <a:ext cx="3377892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F395B5-ACAE-952F-DA00-9E49CFD47E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060"/>
          <a:stretch/>
        </p:blipFill>
        <p:spPr>
          <a:xfrm>
            <a:off x="3132801" y="0"/>
            <a:ext cx="3077029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B9FA6C-9A96-4434-6E06-1C9762A6F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8661" y="143954"/>
            <a:ext cx="2543530" cy="2095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153CB26-5089-B41F-7134-D9D88B762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83" y="143954"/>
            <a:ext cx="2495898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7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9C489-8B3F-8D5A-EC61-71F889D9F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מציין מיקום תוכן 5">
            <a:extLst>
              <a:ext uri="{FF2B5EF4-FFF2-40B4-BE49-F238E27FC236}">
                <a16:creationId xmlns:a16="http://schemas.microsoft.com/office/drawing/2014/main" id="{C2F85EBC-035F-BFEF-E9E2-9E712EFA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102584"/>
              </p:ext>
            </p:extLst>
          </p:nvPr>
        </p:nvGraphicFramePr>
        <p:xfrm>
          <a:off x="616838" y="2295778"/>
          <a:ext cx="9102090" cy="308895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820418">
                  <a:extLst>
                    <a:ext uri="{9D8B030D-6E8A-4147-A177-3AD203B41FA5}">
                      <a16:colId xmlns:a16="http://schemas.microsoft.com/office/drawing/2014/main" val="2114473558"/>
                    </a:ext>
                  </a:extLst>
                </a:gridCol>
                <a:gridCol w="1820418">
                  <a:extLst>
                    <a:ext uri="{9D8B030D-6E8A-4147-A177-3AD203B41FA5}">
                      <a16:colId xmlns:a16="http://schemas.microsoft.com/office/drawing/2014/main" val="1096596715"/>
                    </a:ext>
                  </a:extLst>
                </a:gridCol>
                <a:gridCol w="1820418">
                  <a:extLst>
                    <a:ext uri="{9D8B030D-6E8A-4147-A177-3AD203B41FA5}">
                      <a16:colId xmlns:a16="http://schemas.microsoft.com/office/drawing/2014/main" val="3188633398"/>
                    </a:ext>
                  </a:extLst>
                </a:gridCol>
                <a:gridCol w="1820418">
                  <a:extLst>
                    <a:ext uri="{9D8B030D-6E8A-4147-A177-3AD203B41FA5}">
                      <a16:colId xmlns:a16="http://schemas.microsoft.com/office/drawing/2014/main" val="1258141341"/>
                    </a:ext>
                  </a:extLst>
                </a:gridCol>
                <a:gridCol w="1820418">
                  <a:extLst>
                    <a:ext uri="{9D8B030D-6E8A-4147-A177-3AD203B41FA5}">
                      <a16:colId xmlns:a16="http://schemas.microsoft.com/office/drawing/2014/main" val="3113671064"/>
                    </a:ext>
                  </a:extLst>
                </a:gridCol>
              </a:tblGrid>
              <a:tr h="10296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661267"/>
                  </a:ext>
                </a:extLst>
              </a:tr>
              <a:tr h="10296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22469"/>
                  </a:ext>
                </a:extLst>
              </a:tr>
              <a:tr h="10296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206899"/>
                  </a:ext>
                </a:extLst>
              </a:tr>
            </a:tbl>
          </a:graphicData>
        </a:graphic>
      </p:graphicFrame>
      <p:pic>
        <p:nvPicPr>
          <p:cNvPr id="3" name="Picture 4" descr="Stock market graph on display">
            <a:extLst>
              <a:ext uri="{FF2B5EF4-FFF2-40B4-BE49-F238E27FC236}">
                <a16:creationId xmlns:a16="http://schemas.microsoft.com/office/drawing/2014/main" id="{B6B0AB54-D753-8303-A874-E6401F3C20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3017"/>
          <a:stretch>
            <a:fillRect/>
          </a:stretch>
        </p:blipFill>
        <p:spPr>
          <a:xfrm>
            <a:off x="0" y="-6800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F457A-C704-E72D-966B-C6346D27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Summarize</a:t>
            </a:r>
            <a:endParaRPr lang="LID4096" sz="5400" b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7D90868-5AF8-F144-E258-35A55468DBBC}"/>
              </a:ext>
            </a:extLst>
          </p:cNvPr>
          <p:cNvSpPr txBox="1"/>
          <p:nvPr/>
        </p:nvSpPr>
        <p:spPr>
          <a:xfrm>
            <a:off x="902208" y="2540322"/>
            <a:ext cx="131673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85D00BF-04B3-98F7-A3CD-6443BF9E8659}"/>
              </a:ext>
            </a:extLst>
          </p:cNvPr>
          <p:cNvSpPr txBox="1"/>
          <p:nvPr/>
        </p:nvSpPr>
        <p:spPr>
          <a:xfrm>
            <a:off x="2501646" y="2540322"/>
            <a:ext cx="18166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XGBoost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D02C5E2A-6AC8-BF92-4BE0-626DBFAF7D0E}"/>
              </a:ext>
            </a:extLst>
          </p:cNvPr>
          <p:cNvSpPr txBox="1"/>
          <p:nvPr/>
        </p:nvSpPr>
        <p:spPr>
          <a:xfrm>
            <a:off x="4191760" y="2540322"/>
            <a:ext cx="195224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LightGBM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9C01869-EBE4-A12A-7B67-950BF23EDAD7}"/>
              </a:ext>
            </a:extLst>
          </p:cNvPr>
          <p:cNvSpPr txBox="1"/>
          <p:nvPr/>
        </p:nvSpPr>
        <p:spPr>
          <a:xfrm>
            <a:off x="778764" y="3547871"/>
            <a:ext cx="17708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 AUC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C5F307D-FBEB-64B4-5E02-5945F9F8E222}"/>
              </a:ext>
            </a:extLst>
          </p:cNvPr>
          <p:cNvSpPr txBox="1"/>
          <p:nvPr/>
        </p:nvSpPr>
        <p:spPr>
          <a:xfrm>
            <a:off x="655320" y="4584216"/>
            <a:ext cx="206654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ROC AUC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CA5D19D0-6FC3-066B-F1C2-33F75AF0F59F}"/>
              </a:ext>
            </a:extLst>
          </p:cNvPr>
          <p:cNvSpPr txBox="1"/>
          <p:nvPr/>
        </p:nvSpPr>
        <p:spPr>
          <a:xfrm>
            <a:off x="2840736" y="4555419"/>
            <a:ext cx="147751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0.7725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087000D2-F277-13E4-0DDC-E2B048226415}"/>
              </a:ext>
            </a:extLst>
          </p:cNvPr>
          <p:cNvSpPr txBox="1"/>
          <p:nvPr/>
        </p:nvSpPr>
        <p:spPr>
          <a:xfrm>
            <a:off x="4639817" y="3511432"/>
            <a:ext cx="15880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0.9826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E5CDF43-CD83-BC42-DF13-4118CA7487E7}"/>
              </a:ext>
            </a:extLst>
          </p:cNvPr>
          <p:cNvSpPr txBox="1"/>
          <p:nvPr/>
        </p:nvSpPr>
        <p:spPr>
          <a:xfrm>
            <a:off x="4604004" y="4617184"/>
            <a:ext cx="154000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0.8150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2BD3933A-B245-375E-D64D-38AADBC701C2}"/>
              </a:ext>
            </a:extLst>
          </p:cNvPr>
          <p:cNvSpPr txBox="1"/>
          <p:nvPr/>
        </p:nvSpPr>
        <p:spPr>
          <a:xfrm>
            <a:off x="6510528" y="3547871"/>
            <a:ext cx="176326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0.9287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B6D5243F-F421-2708-B0BB-352640A0C8B7}"/>
              </a:ext>
            </a:extLst>
          </p:cNvPr>
          <p:cNvSpPr txBox="1"/>
          <p:nvPr/>
        </p:nvSpPr>
        <p:spPr>
          <a:xfrm>
            <a:off x="6438900" y="4613078"/>
            <a:ext cx="154000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0.4951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FC92D1EC-6D29-B4AE-4F7D-5DE67ECD5E26}"/>
              </a:ext>
            </a:extLst>
          </p:cNvPr>
          <p:cNvSpPr txBox="1"/>
          <p:nvPr/>
        </p:nvSpPr>
        <p:spPr>
          <a:xfrm>
            <a:off x="8124444" y="3547871"/>
            <a:ext cx="15880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0.9654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2E0D65D5-C476-3B78-474B-427976E99E33}"/>
              </a:ext>
            </a:extLst>
          </p:cNvPr>
          <p:cNvSpPr txBox="1"/>
          <p:nvPr/>
        </p:nvSpPr>
        <p:spPr>
          <a:xfrm>
            <a:off x="8124444" y="4613078"/>
            <a:ext cx="154000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0.5000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DDF3E5DF-BBF5-7745-514C-18EAC85A1884}"/>
              </a:ext>
            </a:extLst>
          </p:cNvPr>
          <p:cNvSpPr txBox="1"/>
          <p:nvPr/>
        </p:nvSpPr>
        <p:spPr>
          <a:xfrm>
            <a:off x="6096000" y="2283769"/>
            <a:ext cx="208159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Logistic Reg</a:t>
            </a: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DB3FB2E8-DD4A-C174-933A-664A04EF2AF9}"/>
              </a:ext>
            </a:extLst>
          </p:cNvPr>
          <p:cNvSpPr txBox="1"/>
          <p:nvPr/>
        </p:nvSpPr>
        <p:spPr>
          <a:xfrm>
            <a:off x="7985760" y="2540322"/>
            <a:ext cx="131673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SGD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BA16A26A-0744-BEAA-1CC6-D413EBFFFD47}"/>
              </a:ext>
            </a:extLst>
          </p:cNvPr>
          <p:cNvSpPr txBox="1"/>
          <p:nvPr/>
        </p:nvSpPr>
        <p:spPr>
          <a:xfrm>
            <a:off x="2873883" y="3500691"/>
            <a:ext cx="147751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0.8132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16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2" name="Rectangle 3101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0" name="Oval 3109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0336C-4D53-4F46-88C8-EACB9A24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Model Taken</a:t>
            </a:r>
          </a:p>
        </p:txBody>
      </p:sp>
      <p:pic>
        <p:nvPicPr>
          <p:cNvPr id="3074" name="Picture 2" descr="R-package] hex logo · Issue #3331 · microsoft/LightGBM · GitHub">
            <a:extLst>
              <a:ext uri="{FF2B5EF4-FFF2-40B4-BE49-F238E27FC236}">
                <a16:creationId xmlns:a16="http://schemas.microsoft.com/office/drawing/2014/main" id="{F8F55164-D153-5320-1D57-AA89C6A6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" r="2" b="2"/>
          <a:stretch>
            <a:fillRect/>
          </a:stretch>
        </p:blipFill>
        <p:spPr bwMode="auto">
          <a:xfrm>
            <a:off x="6553199" y="457200"/>
            <a:ext cx="518160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A6E3D-66C7-56F7-A2E6-07F5AAEF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Stock market graph on display">
            <a:extLst>
              <a:ext uri="{FF2B5EF4-FFF2-40B4-BE49-F238E27FC236}">
                <a16:creationId xmlns:a16="http://schemas.microsoft.com/office/drawing/2014/main" id="{E1DA05A3-19A1-AC31-5AB1-4B9DC559B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t="5219"/>
          <a:stretch>
            <a:fillRect/>
          </a:stretch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CD993-620D-7DBC-245C-11459086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Forecasting</a:t>
            </a:r>
            <a:endParaRPr lang="LID4096" b="1" dirty="0">
              <a:solidFill>
                <a:srgbClr val="000000"/>
              </a:solidFill>
            </a:endParaRPr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ABD84608-3C99-8B95-CC30-35D8A2C02C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208089"/>
              </p:ext>
            </p:extLst>
          </p:nvPr>
        </p:nvGraphicFramePr>
        <p:xfrm>
          <a:off x="838200" y="3526300"/>
          <a:ext cx="10165218" cy="2588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5127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15099-FA81-069D-7344-62D44E1F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965EE-4AE5-8740-82CC-56F53DD7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509" y="5731087"/>
            <a:ext cx="6679189" cy="444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E393D0-33BF-E9CA-120C-8E759329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0" b="687"/>
          <a:stretch>
            <a:fillRect/>
          </a:stretch>
        </p:blipFill>
        <p:spPr>
          <a:xfrm>
            <a:off x="1986509" y="5283350"/>
            <a:ext cx="6883438" cy="444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D7D54-A94F-0894-8E9D-5CCC66339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509" y="5048836"/>
            <a:ext cx="7259063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0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C9ABA-7450-1EAC-A18D-42A9466C6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טבלה 39">
            <a:extLst>
              <a:ext uri="{FF2B5EF4-FFF2-40B4-BE49-F238E27FC236}">
                <a16:creationId xmlns:a16="http://schemas.microsoft.com/office/drawing/2014/main" id="{3BC47F94-3663-1897-7263-65B055C81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15184"/>
              </p:ext>
            </p:extLst>
          </p:nvPr>
        </p:nvGraphicFramePr>
        <p:xfrm>
          <a:off x="300426" y="1481328"/>
          <a:ext cx="11554572" cy="44608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925762">
                  <a:extLst>
                    <a:ext uri="{9D8B030D-6E8A-4147-A177-3AD203B41FA5}">
                      <a16:colId xmlns:a16="http://schemas.microsoft.com/office/drawing/2014/main" val="2336339187"/>
                    </a:ext>
                  </a:extLst>
                </a:gridCol>
                <a:gridCol w="1925762">
                  <a:extLst>
                    <a:ext uri="{9D8B030D-6E8A-4147-A177-3AD203B41FA5}">
                      <a16:colId xmlns:a16="http://schemas.microsoft.com/office/drawing/2014/main" val="2741515807"/>
                    </a:ext>
                  </a:extLst>
                </a:gridCol>
                <a:gridCol w="1925762">
                  <a:extLst>
                    <a:ext uri="{9D8B030D-6E8A-4147-A177-3AD203B41FA5}">
                      <a16:colId xmlns:a16="http://schemas.microsoft.com/office/drawing/2014/main" val="2314479102"/>
                    </a:ext>
                  </a:extLst>
                </a:gridCol>
                <a:gridCol w="1925762">
                  <a:extLst>
                    <a:ext uri="{9D8B030D-6E8A-4147-A177-3AD203B41FA5}">
                      <a16:colId xmlns:a16="http://schemas.microsoft.com/office/drawing/2014/main" val="792803667"/>
                    </a:ext>
                  </a:extLst>
                </a:gridCol>
                <a:gridCol w="1925762">
                  <a:extLst>
                    <a:ext uri="{9D8B030D-6E8A-4147-A177-3AD203B41FA5}">
                      <a16:colId xmlns:a16="http://schemas.microsoft.com/office/drawing/2014/main" val="1295549516"/>
                    </a:ext>
                  </a:extLst>
                </a:gridCol>
                <a:gridCol w="1925762">
                  <a:extLst>
                    <a:ext uri="{9D8B030D-6E8A-4147-A177-3AD203B41FA5}">
                      <a16:colId xmlns:a16="http://schemas.microsoft.com/office/drawing/2014/main" val="717001767"/>
                    </a:ext>
                  </a:extLst>
                </a:gridCol>
              </a:tblGrid>
              <a:tr h="63726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0312"/>
                  </a:ext>
                </a:extLst>
              </a:tr>
              <a:tr h="63726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497"/>
                  </a:ext>
                </a:extLst>
              </a:tr>
              <a:tr h="63726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676995"/>
                  </a:ext>
                </a:extLst>
              </a:tr>
              <a:tr h="63726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99280"/>
                  </a:ext>
                </a:extLst>
              </a:tr>
              <a:tr h="63726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15686"/>
                  </a:ext>
                </a:extLst>
              </a:tr>
              <a:tr h="63726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33654"/>
                  </a:ext>
                </a:extLst>
              </a:tr>
              <a:tr h="63726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684594"/>
                  </a:ext>
                </a:extLst>
              </a:tr>
            </a:tbl>
          </a:graphicData>
        </a:graphic>
      </p:graphicFrame>
      <p:pic>
        <p:nvPicPr>
          <p:cNvPr id="3" name="Picture 4" descr="Stock market graph on display">
            <a:extLst>
              <a:ext uri="{FF2B5EF4-FFF2-40B4-BE49-F238E27FC236}">
                <a16:creationId xmlns:a16="http://schemas.microsoft.com/office/drawing/2014/main" id="{CA113BA5-6E6C-C04C-4CDB-E4F8C3A81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3017"/>
          <a:stretch>
            <a:fillRect/>
          </a:stretch>
        </p:blipFill>
        <p:spPr>
          <a:xfrm>
            <a:off x="20" y="3627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1B199C-F65E-B5C6-0E3A-5B8B2641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Summarize</a:t>
            </a:r>
            <a:endParaRPr lang="LID4096" sz="5400" b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F829748-B02A-4102-8B8B-E678C1112E57}"/>
              </a:ext>
            </a:extLst>
          </p:cNvPr>
          <p:cNvSpPr txBox="1"/>
          <p:nvPr/>
        </p:nvSpPr>
        <p:spPr>
          <a:xfrm>
            <a:off x="416624" y="1455092"/>
            <a:ext cx="131673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08487ED-8F11-85F3-E3E9-0FFC97D327B6}"/>
              </a:ext>
            </a:extLst>
          </p:cNvPr>
          <p:cNvSpPr txBox="1"/>
          <p:nvPr/>
        </p:nvSpPr>
        <p:spPr>
          <a:xfrm>
            <a:off x="4151247" y="1531067"/>
            <a:ext cx="19065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LightGSM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799E7DCF-71DF-646F-BAC5-ADE6157BA963}"/>
              </a:ext>
            </a:extLst>
          </p:cNvPr>
          <p:cNvSpPr txBox="1"/>
          <p:nvPr/>
        </p:nvSpPr>
        <p:spPr>
          <a:xfrm>
            <a:off x="6106286" y="1516036"/>
            <a:ext cx="201110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CHR T5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endParaRPr lang="he-IL" sz="3200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B13CB02-2CDF-1EC0-D8E7-6D3596AD23F7}"/>
              </a:ext>
            </a:extLst>
          </p:cNvPr>
          <p:cNvSpPr txBox="1"/>
          <p:nvPr/>
        </p:nvSpPr>
        <p:spPr>
          <a:xfrm>
            <a:off x="8124444" y="1516036"/>
            <a:ext cx="1316736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LSTM</a:t>
            </a:r>
            <a:endParaRPr lang="he-IL" sz="3200" dirty="0">
              <a:solidFill>
                <a:schemeClr val="bg1"/>
              </a:solidFill>
            </a:endParaRPr>
          </a:p>
          <a:p>
            <a:endParaRPr lang="he-IL" sz="320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6A0D385-9A3D-14CD-4EBB-B9B21A69B564}"/>
              </a:ext>
            </a:extLst>
          </p:cNvPr>
          <p:cNvSpPr txBox="1"/>
          <p:nvPr/>
        </p:nvSpPr>
        <p:spPr>
          <a:xfrm>
            <a:off x="10032420" y="1516036"/>
            <a:ext cx="1316736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GRU</a:t>
            </a:r>
            <a:endParaRPr lang="he-IL" sz="3200" dirty="0">
              <a:solidFill>
                <a:schemeClr val="bg1"/>
              </a:solidFill>
            </a:endParaRPr>
          </a:p>
          <a:p>
            <a:endParaRPr lang="he-IL" sz="3200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2E31D8D8-4410-8CD2-656B-74A4182FBAF5}"/>
              </a:ext>
            </a:extLst>
          </p:cNvPr>
          <p:cNvSpPr txBox="1"/>
          <p:nvPr/>
        </p:nvSpPr>
        <p:spPr>
          <a:xfrm>
            <a:off x="460629" y="2149987"/>
            <a:ext cx="131673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MSE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2586C48-AC10-1E8F-4F8F-BFC66C51A22C}"/>
              </a:ext>
            </a:extLst>
          </p:cNvPr>
          <p:cNvSpPr txBox="1"/>
          <p:nvPr/>
        </p:nvSpPr>
        <p:spPr>
          <a:xfrm>
            <a:off x="482346" y="2766704"/>
            <a:ext cx="131673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MAE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985B575-D3C6-B569-4D3A-E2A65D88B372}"/>
              </a:ext>
            </a:extLst>
          </p:cNvPr>
          <p:cNvSpPr txBox="1"/>
          <p:nvPr/>
        </p:nvSpPr>
        <p:spPr>
          <a:xfrm>
            <a:off x="499936" y="3465265"/>
            <a:ext cx="131673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R2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FCABE88C-A7E1-50CF-9E9F-0D73211D3423}"/>
              </a:ext>
            </a:extLst>
          </p:cNvPr>
          <p:cNvSpPr txBox="1"/>
          <p:nvPr/>
        </p:nvSpPr>
        <p:spPr>
          <a:xfrm>
            <a:off x="2314575" y="2113460"/>
            <a:ext cx="14660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0.0077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083CEB21-53E1-ECBE-6BF4-BF03900DC9A0}"/>
              </a:ext>
            </a:extLst>
          </p:cNvPr>
          <p:cNvSpPr txBox="1"/>
          <p:nvPr/>
        </p:nvSpPr>
        <p:spPr>
          <a:xfrm>
            <a:off x="2299907" y="2763524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0.0478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0BE06BF4-6940-64D8-F4FA-83165A3E2775}"/>
              </a:ext>
            </a:extLst>
          </p:cNvPr>
          <p:cNvSpPr txBox="1"/>
          <p:nvPr/>
        </p:nvSpPr>
        <p:spPr>
          <a:xfrm>
            <a:off x="2314575" y="3423053"/>
            <a:ext cx="15636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0.7285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C1460D6B-53C0-311B-F554-0D0E33E1609A}"/>
              </a:ext>
            </a:extLst>
          </p:cNvPr>
          <p:cNvSpPr txBox="1"/>
          <p:nvPr/>
        </p:nvSpPr>
        <p:spPr>
          <a:xfrm>
            <a:off x="4240240" y="2140570"/>
            <a:ext cx="157429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0.0159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F20F3408-9AB8-0C86-BDC0-32E4AC817FAA}"/>
              </a:ext>
            </a:extLst>
          </p:cNvPr>
          <p:cNvSpPr txBox="1"/>
          <p:nvPr/>
        </p:nvSpPr>
        <p:spPr>
          <a:xfrm>
            <a:off x="4281388" y="2829474"/>
            <a:ext cx="14919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0.0798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652EDA2-725E-E7A9-63B0-AF3304CA38B0}"/>
              </a:ext>
            </a:extLst>
          </p:cNvPr>
          <p:cNvSpPr txBox="1"/>
          <p:nvPr/>
        </p:nvSpPr>
        <p:spPr>
          <a:xfrm>
            <a:off x="4273768" y="3440485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0.4391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CEFC875-DD6E-7B4B-EA54-1222D2E6EEE8}"/>
              </a:ext>
            </a:extLst>
          </p:cNvPr>
          <p:cNvSpPr txBox="1"/>
          <p:nvPr/>
        </p:nvSpPr>
        <p:spPr>
          <a:xfrm>
            <a:off x="2244914" y="1519220"/>
            <a:ext cx="18166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XGBoost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47B2D7E-77CB-C9B7-9026-691CA1095E36}"/>
              </a:ext>
            </a:extLst>
          </p:cNvPr>
          <p:cNvSpPr txBox="1"/>
          <p:nvPr/>
        </p:nvSpPr>
        <p:spPr>
          <a:xfrm>
            <a:off x="499936" y="4050040"/>
            <a:ext cx="131673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MASE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FC289D52-AD24-EB3B-F0E3-C8F8DBAFA833}"/>
              </a:ext>
            </a:extLst>
          </p:cNvPr>
          <p:cNvSpPr txBox="1"/>
          <p:nvPr/>
        </p:nvSpPr>
        <p:spPr>
          <a:xfrm>
            <a:off x="499935" y="4655997"/>
            <a:ext cx="174497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SMAPE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4B876F2F-14F9-3287-6C6E-D4227B0A103A}"/>
              </a:ext>
            </a:extLst>
          </p:cNvPr>
          <p:cNvSpPr txBox="1"/>
          <p:nvPr/>
        </p:nvSpPr>
        <p:spPr>
          <a:xfrm>
            <a:off x="499935" y="5282049"/>
            <a:ext cx="174497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DW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A77B03CD-839F-DA9C-A0B1-6075A01387E2}"/>
              </a:ext>
            </a:extLst>
          </p:cNvPr>
          <p:cNvSpPr txBox="1"/>
          <p:nvPr/>
        </p:nvSpPr>
        <p:spPr>
          <a:xfrm>
            <a:off x="2300731" y="4071222"/>
            <a:ext cx="15636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12.687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E64A2C1D-0E9E-F4C3-FD9A-8FE8CA9BF0C6}"/>
              </a:ext>
            </a:extLst>
          </p:cNvPr>
          <p:cNvSpPr txBox="1"/>
          <p:nvPr/>
        </p:nvSpPr>
        <p:spPr>
          <a:xfrm>
            <a:off x="2314575" y="4708842"/>
            <a:ext cx="15636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56.82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DD1383AF-1148-E796-3022-0601A64BD3E2}"/>
              </a:ext>
            </a:extLst>
          </p:cNvPr>
          <p:cNvSpPr txBox="1"/>
          <p:nvPr/>
        </p:nvSpPr>
        <p:spPr>
          <a:xfrm>
            <a:off x="2300731" y="5293617"/>
            <a:ext cx="15636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0.19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4CC5FD35-8CFB-F808-CD32-F3D4CE037882}"/>
              </a:ext>
            </a:extLst>
          </p:cNvPr>
          <p:cNvSpPr txBox="1"/>
          <p:nvPr/>
        </p:nvSpPr>
        <p:spPr>
          <a:xfrm>
            <a:off x="4255008" y="4067601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21.059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DB972C4D-10A7-F36C-EFCF-5C445DF67959}"/>
              </a:ext>
            </a:extLst>
          </p:cNvPr>
          <p:cNvSpPr txBox="1"/>
          <p:nvPr/>
        </p:nvSpPr>
        <p:spPr>
          <a:xfrm>
            <a:off x="4255008" y="4678170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86.54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59009352-0EBA-C559-A516-B53CD67CBAD3}"/>
              </a:ext>
            </a:extLst>
          </p:cNvPr>
          <p:cNvSpPr txBox="1"/>
          <p:nvPr/>
        </p:nvSpPr>
        <p:spPr>
          <a:xfrm>
            <a:off x="4281388" y="5251848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0.10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A823BC14-526D-284B-4085-2F5221BB0A3F}"/>
              </a:ext>
            </a:extLst>
          </p:cNvPr>
          <p:cNvSpPr txBox="1"/>
          <p:nvPr/>
        </p:nvSpPr>
        <p:spPr>
          <a:xfrm>
            <a:off x="6159754" y="2149986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0.0005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25DBAACC-849B-71A3-7B74-FB59A98BC171}"/>
              </a:ext>
            </a:extLst>
          </p:cNvPr>
          <p:cNvSpPr txBox="1"/>
          <p:nvPr/>
        </p:nvSpPr>
        <p:spPr>
          <a:xfrm>
            <a:off x="6159754" y="2770025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0.0193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3EC6036C-8C09-1037-5620-63DC214C40A8}"/>
              </a:ext>
            </a:extLst>
          </p:cNvPr>
          <p:cNvSpPr txBox="1"/>
          <p:nvPr/>
        </p:nvSpPr>
        <p:spPr>
          <a:xfrm>
            <a:off x="6159754" y="3443763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0.9614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0465D768-3D24-04EC-2090-A6BA30A14C54}"/>
              </a:ext>
            </a:extLst>
          </p:cNvPr>
          <p:cNvSpPr txBox="1"/>
          <p:nvPr/>
        </p:nvSpPr>
        <p:spPr>
          <a:xfrm>
            <a:off x="6188400" y="4067601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3.9949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0F71B042-22BD-BD75-7286-A82C9CFA2C48}"/>
              </a:ext>
            </a:extLst>
          </p:cNvPr>
          <p:cNvSpPr txBox="1"/>
          <p:nvPr/>
        </p:nvSpPr>
        <p:spPr>
          <a:xfrm>
            <a:off x="6188400" y="4687640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2.25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CB488DB0-4841-950C-F18D-D87879547A7E}"/>
              </a:ext>
            </a:extLst>
          </p:cNvPr>
          <p:cNvSpPr txBox="1"/>
          <p:nvPr/>
        </p:nvSpPr>
        <p:spPr>
          <a:xfrm>
            <a:off x="6188400" y="5325966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</a:rPr>
              <a:t>0.46</a:t>
            </a:r>
            <a:endParaRPr lang="he-IL" sz="32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C36DC43E-41F5-6338-2322-B34EFCCC16CE}"/>
              </a:ext>
            </a:extLst>
          </p:cNvPr>
          <p:cNvSpPr txBox="1"/>
          <p:nvPr/>
        </p:nvSpPr>
        <p:spPr>
          <a:xfrm>
            <a:off x="8204073" y="2094318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0.0360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B56BD02E-5283-FE7B-D4DC-03B06403C4DA}"/>
              </a:ext>
            </a:extLst>
          </p:cNvPr>
          <p:cNvSpPr txBox="1"/>
          <p:nvPr/>
        </p:nvSpPr>
        <p:spPr>
          <a:xfrm>
            <a:off x="8224266" y="2804630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0.1725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CA4D2BC2-A92F-E261-82C7-849D33953A3C}"/>
              </a:ext>
            </a:extLst>
          </p:cNvPr>
          <p:cNvSpPr txBox="1"/>
          <p:nvPr/>
        </p:nvSpPr>
        <p:spPr>
          <a:xfrm>
            <a:off x="8213407" y="3440485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-1.560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58" name="תיבת טקסט 57">
            <a:extLst>
              <a:ext uri="{FF2B5EF4-FFF2-40B4-BE49-F238E27FC236}">
                <a16:creationId xmlns:a16="http://schemas.microsoft.com/office/drawing/2014/main" id="{411C7C6B-A12C-0EC5-8075-665C187053AD}"/>
              </a:ext>
            </a:extLst>
          </p:cNvPr>
          <p:cNvSpPr txBox="1"/>
          <p:nvPr/>
        </p:nvSpPr>
        <p:spPr>
          <a:xfrm>
            <a:off x="8213407" y="4075122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45.523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59" name="תיבת טקסט 58">
            <a:extLst>
              <a:ext uri="{FF2B5EF4-FFF2-40B4-BE49-F238E27FC236}">
                <a16:creationId xmlns:a16="http://schemas.microsoft.com/office/drawing/2014/main" id="{4975A54B-2AF7-9696-D798-626C5D3292CD}"/>
              </a:ext>
            </a:extLst>
          </p:cNvPr>
          <p:cNvSpPr txBox="1"/>
          <p:nvPr/>
        </p:nvSpPr>
        <p:spPr>
          <a:xfrm>
            <a:off x="8213407" y="4676872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18.38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60" name="תיבת טקסט 59">
            <a:extLst>
              <a:ext uri="{FF2B5EF4-FFF2-40B4-BE49-F238E27FC236}">
                <a16:creationId xmlns:a16="http://schemas.microsoft.com/office/drawing/2014/main" id="{D4FD024A-9F92-1D0D-9DB8-A3EA93A4438D}"/>
              </a:ext>
            </a:extLst>
          </p:cNvPr>
          <p:cNvSpPr txBox="1"/>
          <p:nvPr/>
        </p:nvSpPr>
        <p:spPr>
          <a:xfrm>
            <a:off x="8171993" y="5359444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0.11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61" name="תיבת טקסט 60">
            <a:extLst>
              <a:ext uri="{FF2B5EF4-FFF2-40B4-BE49-F238E27FC236}">
                <a16:creationId xmlns:a16="http://schemas.microsoft.com/office/drawing/2014/main" id="{5DDC7DA1-9909-6CFB-6547-520DA9733509}"/>
              </a:ext>
            </a:extLst>
          </p:cNvPr>
          <p:cNvSpPr txBox="1"/>
          <p:nvPr/>
        </p:nvSpPr>
        <p:spPr>
          <a:xfrm>
            <a:off x="10002845" y="2137248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0.0074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62" name="תיבת טקסט 61">
            <a:extLst>
              <a:ext uri="{FF2B5EF4-FFF2-40B4-BE49-F238E27FC236}">
                <a16:creationId xmlns:a16="http://schemas.microsoft.com/office/drawing/2014/main" id="{761D9B91-76A6-98B0-FA17-13B5038588AD}"/>
              </a:ext>
            </a:extLst>
          </p:cNvPr>
          <p:cNvSpPr txBox="1"/>
          <p:nvPr/>
        </p:nvSpPr>
        <p:spPr>
          <a:xfrm>
            <a:off x="10039632" y="2816171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0.0681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63" name="תיבת טקסט 62">
            <a:extLst>
              <a:ext uri="{FF2B5EF4-FFF2-40B4-BE49-F238E27FC236}">
                <a16:creationId xmlns:a16="http://schemas.microsoft.com/office/drawing/2014/main" id="{74CD9ED4-932D-4A61-09D4-7E446BD4DABF}"/>
              </a:ext>
            </a:extLst>
          </p:cNvPr>
          <p:cNvSpPr txBox="1"/>
          <p:nvPr/>
        </p:nvSpPr>
        <p:spPr>
          <a:xfrm>
            <a:off x="10039632" y="3377943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0.4700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64" name="תיבת טקסט 63">
            <a:extLst>
              <a:ext uri="{FF2B5EF4-FFF2-40B4-BE49-F238E27FC236}">
                <a16:creationId xmlns:a16="http://schemas.microsoft.com/office/drawing/2014/main" id="{CB3B9B42-6833-B439-9512-F6AF77F77219}"/>
              </a:ext>
            </a:extLst>
          </p:cNvPr>
          <p:cNvSpPr txBox="1"/>
          <p:nvPr/>
        </p:nvSpPr>
        <p:spPr>
          <a:xfrm>
            <a:off x="10029058" y="4075121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17.982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65" name="תיבת טקסט 64">
            <a:extLst>
              <a:ext uri="{FF2B5EF4-FFF2-40B4-BE49-F238E27FC236}">
                <a16:creationId xmlns:a16="http://schemas.microsoft.com/office/drawing/2014/main" id="{C1D78392-C6F7-5720-D60A-5882F160C5A6}"/>
              </a:ext>
            </a:extLst>
          </p:cNvPr>
          <p:cNvSpPr txBox="1"/>
          <p:nvPr/>
        </p:nvSpPr>
        <p:spPr>
          <a:xfrm>
            <a:off x="10029058" y="4731041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8.22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077C6D6E-F4FA-0AE6-5CC9-EA63FCB4FD7D}"/>
              </a:ext>
            </a:extLst>
          </p:cNvPr>
          <p:cNvSpPr txBox="1"/>
          <p:nvPr/>
        </p:nvSpPr>
        <p:spPr>
          <a:xfrm>
            <a:off x="10082494" y="5359443"/>
            <a:ext cx="14737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0.60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6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D60CB-6B66-5166-CB7B-724509A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1207660"/>
            <a:ext cx="321250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pic>
        <p:nvPicPr>
          <p:cNvPr id="39" name="Picture 38" descr="מספרים כתום וגרפים">
            <a:extLst>
              <a:ext uri="{FF2B5EF4-FFF2-40B4-BE49-F238E27FC236}">
                <a16:creationId xmlns:a16="http://schemas.microsoft.com/office/drawing/2014/main" id="{8BE2CD59-8778-E3A9-F287-89DE2C29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3" r="20238" b="1"/>
          <a:stretch>
            <a:fillRect/>
          </a:stretch>
        </p:blipFill>
        <p:spPr>
          <a:xfrm>
            <a:off x="21" y="10"/>
            <a:ext cx="6095980" cy="6857990"/>
          </a:xfrm>
          <a:prstGeom prst="rect">
            <a:avLst/>
          </a:prstGeom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E445D2C8-D04F-4E01-6787-08CEC940CE1A}"/>
              </a:ext>
            </a:extLst>
          </p:cNvPr>
          <p:cNvSpPr txBox="1"/>
          <p:nvPr/>
        </p:nvSpPr>
        <p:spPr>
          <a:xfrm>
            <a:off x="6096000" y="735114"/>
            <a:ext cx="5937504" cy="61228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b="1" dirty="0"/>
              <a:t>Overview of Stock Markets:</a:t>
            </a:r>
          </a:p>
          <a:p>
            <a:r>
              <a:rPr lang="en-US" sz="2400" dirty="0"/>
              <a:t>• Dynamic platform for buying and selling financial instruments.</a:t>
            </a:r>
          </a:p>
          <a:p>
            <a:r>
              <a:rPr lang="en-US" sz="2400" dirty="0"/>
              <a:t>• Essential for capital formation and wealth creation.</a:t>
            </a:r>
          </a:p>
          <a:p>
            <a:br>
              <a:rPr lang="en-US" sz="2400" dirty="0"/>
            </a:br>
            <a:r>
              <a:rPr lang="en-US" sz="2400" b="1" dirty="0"/>
              <a:t>Transaction Mechanism:</a:t>
            </a:r>
          </a:p>
          <a:p>
            <a:r>
              <a:rPr lang="en-US" sz="2400" dirty="0"/>
              <a:t>• Orders executed through brokers and matched electronically.</a:t>
            </a:r>
          </a:p>
          <a:p>
            <a:r>
              <a:rPr lang="en-US" sz="2400" dirty="0"/>
              <a:t>• Market orders, limit orders, and stop orders affect price and quantity.</a:t>
            </a:r>
          </a:p>
          <a:p>
            <a:br>
              <a:rPr lang="en-US" sz="2400" dirty="0"/>
            </a:br>
            <a:r>
              <a:rPr lang="en-US" sz="2400" b="1" dirty="0"/>
              <a:t>Transaction Book:</a:t>
            </a:r>
          </a:p>
          <a:p>
            <a:r>
              <a:rPr lang="en-US" sz="2400" dirty="0"/>
              <a:t>• Reflects supply and demand at various price levels.</a:t>
            </a:r>
          </a:p>
          <a:p>
            <a:r>
              <a:rPr lang="en-US" sz="2400" dirty="0"/>
              <a:t>• Highest bid and lowest ask prices establish the market price.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3162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4F2B2-18E4-B287-920B-2B7169A3B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F4787-D1D3-8D06-CA10-2106BB37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Taken</a:t>
            </a:r>
          </a:p>
        </p:txBody>
      </p: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hronos-Bolt⚡️ Models - a amazon Collection">
            <a:extLst>
              <a:ext uri="{FF2B5EF4-FFF2-40B4-BE49-F238E27FC236}">
                <a16:creationId xmlns:a16="http://schemas.microsoft.com/office/drawing/2014/main" id="{F8DBFF21-EAC9-988E-B958-E6CE59F72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35408" r="49363" b="47778"/>
          <a:stretch/>
        </p:blipFill>
        <p:spPr bwMode="auto">
          <a:xfrm>
            <a:off x="5986925" y="3379254"/>
            <a:ext cx="5664133" cy="11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207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96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CD194-A90F-40B2-9297-8FFA278A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listening!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8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4884E-ACA4-C223-3D5D-4C7753E7B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DDF53-4BD5-2234-E90F-E2BB94C8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412" y="-971387"/>
            <a:ext cx="321250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Description</a:t>
            </a:r>
          </a:p>
        </p:txBody>
      </p:sp>
      <p:pic>
        <p:nvPicPr>
          <p:cNvPr id="39" name="Picture 38" descr="בניין משרדים עם שכבת-על של גרפים המתייחסים לשוק המניות">
            <a:extLst>
              <a:ext uri="{FF2B5EF4-FFF2-40B4-BE49-F238E27FC236}">
                <a16:creationId xmlns:a16="http://schemas.microsoft.com/office/drawing/2014/main" id="{95E80FBA-EFE5-DFA5-A23A-54EAD6AC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08"/>
          <a:stretch>
            <a:fillRect/>
          </a:stretch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5702D927-E587-5E32-C326-8A5CA62906BC}"/>
              </a:ext>
            </a:extLst>
          </p:cNvPr>
          <p:cNvSpPr txBox="1"/>
          <p:nvPr/>
        </p:nvSpPr>
        <p:spPr>
          <a:xfrm>
            <a:off x="7786151" y="898396"/>
            <a:ext cx="4343110" cy="5721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/>
              <a:t>Liquidity Challenge: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• Tel Aviv stock market faces liquidity issues.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• Widened margins between buying and selling prices.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• Increased costs for buyers and sellers due to inaccurate share value reflection.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br>
              <a:rPr lang="en-US" sz="2400" dirty="0"/>
            </a:br>
            <a:r>
              <a:rPr lang="en-US" sz="2400" b="1" dirty="0"/>
              <a:t>Impact: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• Hinders transaction efficiency.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• Deters market participants due to uncertainty and costs.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51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61FFB-817A-79FA-6CBB-8767F18A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CD61D-75C3-7854-4557-4FD92021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18" y="3630124"/>
            <a:ext cx="4705097" cy="1615684"/>
          </a:xfrm>
        </p:spPr>
        <p:txBody>
          <a:bodyPr>
            <a:normAutofit/>
          </a:bodyPr>
          <a:lstStyle/>
          <a:p>
            <a:pPr rtl="1"/>
            <a:r>
              <a:rPr lang="en-US" dirty="0"/>
              <a:t>Project Objective</a:t>
            </a:r>
            <a:endParaRPr lang="en-IL" dirty="0"/>
          </a:p>
        </p:txBody>
      </p:sp>
      <p:pic>
        <p:nvPicPr>
          <p:cNvPr id="4" name="Picture 4" descr="Graph on document with pen">
            <a:extLst>
              <a:ext uri="{FF2B5EF4-FFF2-40B4-BE49-F238E27FC236}">
                <a16:creationId xmlns:a16="http://schemas.microsoft.com/office/drawing/2014/main" id="{5C465A27-03A1-8C44-E5D6-844817C02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97" b="21998"/>
          <a:stretch>
            <a:fillRect/>
          </a:stretch>
        </p:blipFill>
        <p:spPr>
          <a:xfrm>
            <a:off x="20" y="10"/>
            <a:ext cx="12191980" cy="25603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92E3-6C14-0D16-AF44-EDA7D1C3A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981" y="2944378"/>
            <a:ext cx="5753567" cy="3913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Primary Goal:</a:t>
            </a:r>
          </a:p>
          <a:p>
            <a:pPr marL="0" indent="0">
              <a:buNone/>
            </a:pPr>
            <a:r>
              <a:rPr lang="en-US" sz="2400" dirty="0"/>
              <a:t>• Design and implement a machine learning algorithm to predict order execution and minimize spreads.</a:t>
            </a:r>
          </a:p>
          <a:p>
            <a:pPr marL="0" indent="0">
              <a:buNone/>
            </a:pPr>
            <a:r>
              <a:rPr lang="en-US" sz="2400" dirty="0"/>
              <a:t>• Develop a user-friendly query interface for seamless data interaction.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dirty="0"/>
              <a:t>Specific Aims:</a:t>
            </a:r>
          </a:p>
          <a:p>
            <a:pPr marL="0" indent="0">
              <a:buNone/>
            </a:pPr>
            <a:r>
              <a:rPr lang="en-US" sz="2400" dirty="0"/>
              <a:t>• Forecast optimal buying and selling times (monthly, weekly, daily, hourly).</a:t>
            </a:r>
          </a:p>
          <a:p>
            <a:pPr marL="0" indent="0">
              <a:buNone/>
            </a:pPr>
            <a:r>
              <a:rPr lang="en-US" sz="2400" dirty="0"/>
              <a:t>• Minimize the margin between transaction prices and actual share values.</a:t>
            </a:r>
          </a:p>
          <a:p>
            <a:pPr marL="457200" indent="-457200">
              <a:buAutoNum type="arabicPeriod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2531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D5CDBC-23A3-22CB-351A-94747D287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7E7B0-6EE1-4616-E12C-D9EC7BD1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94" y="4029290"/>
            <a:ext cx="4705097" cy="1615684"/>
          </a:xfrm>
        </p:spPr>
        <p:txBody>
          <a:bodyPr>
            <a:normAutofit/>
          </a:bodyPr>
          <a:lstStyle/>
          <a:p>
            <a:pPr rtl="1"/>
            <a:r>
              <a:rPr lang="en-US" dirty="0"/>
              <a:t>Target Audience</a:t>
            </a:r>
            <a:endParaRPr lang="en-IL" dirty="0"/>
          </a:p>
        </p:txBody>
      </p:sp>
      <p:pic>
        <p:nvPicPr>
          <p:cNvPr id="4" name="Picture 4" descr="Aerial view of a city skyline">
            <a:extLst>
              <a:ext uri="{FF2B5EF4-FFF2-40B4-BE49-F238E27FC236}">
                <a16:creationId xmlns:a16="http://schemas.microsoft.com/office/drawing/2014/main" id="{36F620A9-FD65-C50C-3DF8-7D14035C3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63" b="9132"/>
          <a:stretch>
            <a:fillRect/>
          </a:stretch>
        </p:blipFill>
        <p:spPr>
          <a:xfrm>
            <a:off x="20" y="10"/>
            <a:ext cx="12191980" cy="3428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818A-D093-EB7C-E31B-7A4A960C5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2677" y="4029290"/>
            <a:ext cx="5753567" cy="25178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ML Algorithm:</a:t>
            </a:r>
          </a:p>
          <a:p>
            <a:pPr marL="0" indent="0">
              <a:buNone/>
            </a:pPr>
            <a:r>
              <a:rPr lang="en-US" sz="2200" dirty="0"/>
              <a:t>• Investment houses, pension funds, professional traders, venture capital funds.</a:t>
            </a:r>
          </a:p>
          <a:p>
            <a:pPr marL="0" indent="0">
              <a:buNone/>
            </a:pPr>
            <a:br>
              <a:rPr lang="en-US" sz="2200" dirty="0"/>
            </a:br>
            <a:r>
              <a:rPr lang="en-US" sz="2200" b="1" dirty="0"/>
              <a:t>Query Interface:</a:t>
            </a:r>
          </a:p>
          <a:p>
            <a:pPr marL="0" indent="0">
              <a:buNone/>
            </a:pPr>
            <a:r>
              <a:rPr lang="en-US" sz="2200" dirty="0"/>
              <a:t>• Tel Aviv Stock Exchange employees.</a:t>
            </a:r>
          </a:p>
          <a:p>
            <a:pPr marL="0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08259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85617-D614-2975-FD97-167B095D4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819D0-A779-0183-B72C-F2F66D62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30" y="3684989"/>
            <a:ext cx="4705097" cy="1615684"/>
          </a:xfrm>
        </p:spPr>
        <p:txBody>
          <a:bodyPr>
            <a:normAutofit/>
          </a:bodyPr>
          <a:lstStyle/>
          <a:p>
            <a:pPr rtl="1"/>
            <a:r>
              <a:rPr lang="en-US" dirty="0"/>
              <a:t>Key Features</a:t>
            </a:r>
            <a:endParaRPr lang="en-IL" dirty="0"/>
          </a:p>
        </p:txBody>
      </p:sp>
      <p:pic>
        <p:nvPicPr>
          <p:cNvPr id="4" name="Picture 4" descr="Digital financial graphs in 3D">
            <a:extLst>
              <a:ext uri="{FF2B5EF4-FFF2-40B4-BE49-F238E27FC236}">
                <a16:creationId xmlns:a16="http://schemas.microsoft.com/office/drawing/2014/main" id="{CF27A0A2-5750-48ED-F348-7FEDA208D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45" b="21573"/>
          <a:stretch>
            <a:fillRect/>
          </a:stretch>
        </p:blipFill>
        <p:spPr>
          <a:xfrm>
            <a:off x="20" y="10"/>
            <a:ext cx="12191980" cy="32186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F6BF7-3F38-6CDA-294D-05824D5B9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527" y="3630126"/>
            <a:ext cx="5753567" cy="31730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b="1" dirty="0"/>
              <a:t>ML Algorithm:</a:t>
            </a:r>
          </a:p>
          <a:p>
            <a:pPr marL="0" indent="0">
              <a:buNone/>
            </a:pPr>
            <a:r>
              <a:rPr lang="en-US" sz="2600" dirty="0"/>
              <a:t>• Predicts execution of buy/sell orders based on liquidity.</a:t>
            </a:r>
          </a:p>
          <a:p>
            <a:pPr marL="0" indent="0">
              <a:buNone/>
            </a:pPr>
            <a:r>
              <a:rPr lang="en-US" sz="2600" dirty="0"/>
              <a:t>• Recommends optimal transaction timing to maintain minimal margin.</a:t>
            </a:r>
          </a:p>
          <a:p>
            <a:pPr marL="0" indent="0">
              <a:buNone/>
            </a:pPr>
            <a:br>
              <a:rPr lang="en-US" sz="2600" dirty="0"/>
            </a:br>
            <a:r>
              <a:rPr lang="en-US" sz="2600" b="1" dirty="0"/>
              <a:t>Query Interface:</a:t>
            </a:r>
          </a:p>
          <a:p>
            <a:pPr marL="0" indent="0">
              <a:buNone/>
            </a:pPr>
            <a:r>
              <a:rPr lang="en-US" sz="2600" dirty="0"/>
              <a:t>• Filters transactions by paper number, quantity, date, and time.</a:t>
            </a:r>
          </a:p>
          <a:p>
            <a:pPr marL="0" indent="0">
              <a:buNone/>
            </a:pPr>
            <a:r>
              <a:rPr lang="en-US" sz="2600" dirty="0"/>
              <a:t>• Queries transaction completion duration and margin from execution prices.</a:t>
            </a:r>
          </a:p>
          <a:p>
            <a:pPr marL="0" indent="0"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4824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וידאו 23" descr="אדם במעבד">
            <a:extLst>
              <a:ext uri="{FF2B5EF4-FFF2-40B4-BE49-F238E27FC236}">
                <a16:creationId xmlns:a16="http://schemas.microsoft.com/office/drawing/2014/main" id="{61A959B7-2070-4C0F-7E4D-116F012F3F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0CF95-08F5-F0DE-7807-1295DBD0E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Adding Analytical Layers to the Research</a:t>
            </a:r>
          </a:p>
        </p:txBody>
      </p:sp>
    </p:spTree>
    <p:extLst>
      <p:ext uri="{BB962C8B-B14F-4D97-AF65-F5344CB8AC3E}">
        <p14:creationId xmlns:p14="http://schemas.microsoft.com/office/powerpoint/2010/main" val="19720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A1A2A-664A-D116-C42F-C03EB0AA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691" y="0"/>
            <a:ext cx="751461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E644C6-7501-A81D-CE7B-5D8E348D670C}"/>
              </a:ext>
            </a:extLst>
          </p:cNvPr>
          <p:cNvSpPr/>
          <p:nvPr/>
        </p:nvSpPr>
        <p:spPr>
          <a:xfrm>
            <a:off x="5335146" y="3850105"/>
            <a:ext cx="529389" cy="522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5B4E12-EC8B-9DED-8CC8-3593DBD94886}"/>
              </a:ext>
            </a:extLst>
          </p:cNvPr>
          <p:cNvSpPr/>
          <p:nvPr/>
        </p:nvSpPr>
        <p:spPr>
          <a:xfrm>
            <a:off x="5328270" y="4903155"/>
            <a:ext cx="529389" cy="522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5354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79E7E7-6587-2261-50F2-C4F0ECF1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453"/>
            <a:ext cx="12192000" cy="36610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43C37C-B4DB-258A-D6A8-01CB13579A1D}"/>
              </a:ext>
            </a:extLst>
          </p:cNvPr>
          <p:cNvCxnSpPr>
            <a:cxnSpLocks/>
          </p:cNvCxnSpPr>
          <p:nvPr/>
        </p:nvCxnSpPr>
        <p:spPr>
          <a:xfrm>
            <a:off x="7590208" y="2640072"/>
            <a:ext cx="0" cy="18356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7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2535</TotalTime>
  <Words>394</Words>
  <Application>Microsoft Office PowerPoint</Application>
  <PresentationFormat>מסך רחב</PresentationFormat>
  <Paragraphs>125</Paragraphs>
  <Slides>21</Slides>
  <Notes>4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4</vt:i4>
      </vt:variant>
      <vt:variant>
        <vt:lpstr>כותרות שקופיות</vt:lpstr>
      </vt:variant>
      <vt:variant>
        <vt:i4>21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Neue Haas Grotesk Text Pro</vt:lpstr>
      <vt:lpstr>Office Theme</vt:lpstr>
      <vt:lpstr>1_Office Theme</vt:lpstr>
      <vt:lpstr>2_Office Theme</vt:lpstr>
      <vt:lpstr>3_Office Theme</vt:lpstr>
      <vt:lpstr>Liquidity Project</vt:lpstr>
      <vt:lpstr>BACKGROUND</vt:lpstr>
      <vt:lpstr>Problem Description</vt:lpstr>
      <vt:lpstr>Project Objective</vt:lpstr>
      <vt:lpstr>Target Audience</vt:lpstr>
      <vt:lpstr>Key Features</vt:lpstr>
      <vt:lpstr>Adding Analytical Layers to the Research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Classification</vt:lpstr>
      <vt:lpstr>מצגת של PowerPoint‏</vt:lpstr>
      <vt:lpstr>Summarize</vt:lpstr>
      <vt:lpstr>Model Taken</vt:lpstr>
      <vt:lpstr>Forecasting</vt:lpstr>
      <vt:lpstr>מצגת של PowerPoint‏</vt:lpstr>
      <vt:lpstr>Summarize</vt:lpstr>
      <vt:lpstr>Model Taken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Liquidity Project</dc:title>
  <dc:creator>יהונתן לוי סגזן</dc:creator>
  <cp:lastModifiedBy>ויקטור פיאניך</cp:lastModifiedBy>
  <cp:revision>44</cp:revision>
  <dcterms:created xsi:type="dcterms:W3CDTF">2025-04-19T12:39:38Z</dcterms:created>
  <dcterms:modified xsi:type="dcterms:W3CDTF">2025-06-25T16:56:50Z</dcterms:modified>
</cp:coreProperties>
</file>